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  <p:sldId id="282" r:id="rId27"/>
    <p:sldId id="258" r:id="rId28"/>
  </p:sldIdLst>
  <p:sldSz cx="9144000" cy="6858000" type="screen4x3"/>
  <p:notesSz cx="9144000" cy="6858000"/>
  <p:defaultTextStyle>
    <a:defPPr>
      <a:defRPr lang="en-US"/>
    </a:defPPr>
    <a:lvl1pPr marL="0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36381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72761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09142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45523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81903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18284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054664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491045" algn="l" defTabSz="4363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F8EA2AA-3AC6-184D-BB71-7F0F57CB581C}">
          <p14:sldIdLst>
            <p14:sldId id="256"/>
            <p14:sldId id="257"/>
            <p14:sldId id="259"/>
            <p14:sldId id="260"/>
            <p14:sldId id="262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80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81"/>
            <p14:sldId id="278"/>
            <p14:sldId id="279"/>
            <p14:sldId id="282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0D15"/>
    <a:srgbClr val="5A5A59"/>
    <a:srgbClr val="D63E2E"/>
    <a:srgbClr val="474746"/>
    <a:srgbClr val="2A2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40" autoAdjust="0"/>
  </p:normalViewPr>
  <p:slideViewPr>
    <p:cSldViewPr snapToGrid="0" snapToObjects="1">
      <p:cViewPr varScale="1">
        <p:scale>
          <a:sx n="68" d="100"/>
          <a:sy n="68" d="100"/>
        </p:scale>
        <p:origin x="7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272" y="-11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Mattes%20Insights\Internet%20das%20Cois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286679812464134E-2"/>
          <c:y val="6.5888156301721457E-2"/>
          <c:w val="0.936183104528721"/>
          <c:h val="0.78480830397425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Evolução!$C$1</c:f>
              <c:strCache>
                <c:ptCount val="1"/>
                <c:pt idx="0">
                  <c:v> Adesões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8"/>
              <c:layout>
                <c:manualLayout>
                  <c:x val="-1.0462585136491426E-2"/>
                  <c:y val="-9.555562202490322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1"/>
              <c:layout>
                <c:manualLayout>
                  <c:x val="-2.9893100389976599E-3"/>
                  <c:y val="8.5859405934953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Evolução!$A$2:$B$37</c:f>
              <c:multiLvlStrCache>
                <c:ptCount val="36"/>
                <c:lvl>
                  <c:pt idx="0">
                    <c:v>jan</c:v>
                  </c:pt>
                  <c:pt idx="1">
                    <c:v>fev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mai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set</c:v>
                  </c:pt>
                  <c:pt idx="9">
                    <c:v>out</c:v>
                  </c:pt>
                  <c:pt idx="10">
                    <c:v>nov</c:v>
                  </c:pt>
                  <c:pt idx="11">
                    <c:v>dez</c:v>
                  </c:pt>
                  <c:pt idx="12">
                    <c:v>jan</c:v>
                  </c:pt>
                  <c:pt idx="13">
                    <c:v>fev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mai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set</c:v>
                  </c:pt>
                  <c:pt idx="21">
                    <c:v>out</c:v>
                  </c:pt>
                  <c:pt idx="22">
                    <c:v>nov</c:v>
                  </c:pt>
                  <c:pt idx="23">
                    <c:v>dez</c:v>
                  </c:pt>
                  <c:pt idx="24">
                    <c:v>jan</c:v>
                  </c:pt>
                  <c:pt idx="25">
                    <c:v>fev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mai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set</c:v>
                  </c:pt>
                  <c:pt idx="33">
                    <c:v>out</c:v>
                  </c:pt>
                  <c:pt idx="34">
                    <c:v>nov</c:v>
                  </c:pt>
                  <c:pt idx="35">
                    <c:v>dez</c:v>
                  </c:pt>
                </c:lvl>
                <c:lvl>
                  <c:pt idx="0">
                    <c:v>2012</c:v>
                  </c:pt>
                  <c:pt idx="12">
                    <c:v>2013</c:v>
                  </c:pt>
                  <c:pt idx="24">
                    <c:v>2014</c:v>
                  </c:pt>
                </c:lvl>
              </c:multiLvlStrCache>
            </c:multiLvlStrRef>
          </c:cat>
          <c:val>
            <c:numRef>
              <c:f>Evolução!$C$2:$C$37</c:f>
              <c:numCache>
                <c:formatCode>General</c:formatCode>
                <c:ptCount val="36"/>
                <c:pt idx="0">
                  <c:v>2</c:v>
                </c:pt>
                <c:pt idx="1">
                  <c:v>2</c:v>
                </c:pt>
                <c:pt idx="2">
                  <c:v>5</c:v>
                </c:pt>
                <c:pt idx="3">
                  <c:v>7</c:v>
                </c:pt>
                <c:pt idx="4">
                  <c:v>8</c:v>
                </c:pt>
                <c:pt idx="5">
                  <c:v>12</c:v>
                </c:pt>
                <c:pt idx="6">
                  <c:v>16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23</c:v>
                </c:pt>
                <c:pt idx="12">
                  <c:v>23</c:v>
                </c:pt>
                <c:pt idx="13">
                  <c:v>24</c:v>
                </c:pt>
                <c:pt idx="14">
                  <c:v>24</c:v>
                </c:pt>
                <c:pt idx="15">
                  <c:v>27</c:v>
                </c:pt>
                <c:pt idx="16">
                  <c:v>28</c:v>
                </c:pt>
                <c:pt idx="17">
                  <c:v>28</c:v>
                </c:pt>
                <c:pt idx="18">
                  <c:v>28</c:v>
                </c:pt>
                <c:pt idx="19">
                  <c:v>28</c:v>
                </c:pt>
                <c:pt idx="20">
                  <c:v>28</c:v>
                </c:pt>
                <c:pt idx="21">
                  <c:v>33</c:v>
                </c:pt>
                <c:pt idx="22">
                  <c:v>33</c:v>
                </c:pt>
                <c:pt idx="23">
                  <c:v>37</c:v>
                </c:pt>
                <c:pt idx="24">
                  <c:v>39</c:v>
                </c:pt>
                <c:pt idx="25">
                  <c:v>39</c:v>
                </c:pt>
                <c:pt idx="26">
                  <c:v>42</c:v>
                </c:pt>
                <c:pt idx="27">
                  <c:v>42</c:v>
                </c:pt>
                <c:pt idx="28">
                  <c:v>43</c:v>
                </c:pt>
                <c:pt idx="29">
                  <c:v>43</c:v>
                </c:pt>
                <c:pt idx="30">
                  <c:v>43</c:v>
                </c:pt>
                <c:pt idx="31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179578784"/>
        <c:axId val="179579344"/>
      </c:barChart>
      <c:lineChart>
        <c:grouping val="standard"/>
        <c:varyColors val="0"/>
        <c:ser>
          <c:idx val="1"/>
          <c:order val="1"/>
          <c:tx>
            <c:strRef>
              <c:f>Evolução!$D$1</c:f>
              <c:strCache>
                <c:ptCount val="1"/>
                <c:pt idx="0">
                  <c:v> Contratos</c:v>
                </c:pt>
              </c:strCache>
            </c:strRef>
          </c:tx>
          <c:spPr>
            <a:ln w="825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13"/>
            <c:spPr>
              <a:solidFill>
                <a:schemeClr val="bg1"/>
              </a:solidFill>
              <a:ln w="5397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Evolução!$D$2:$D$37</c:f>
              <c:numCache>
                <c:formatCode>General</c:formatCode>
                <c:ptCount val="3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8</c:v>
                </c:pt>
                <c:pt idx="20">
                  <c:v>9</c:v>
                </c:pt>
                <c:pt idx="21">
                  <c:v>10</c:v>
                </c:pt>
                <c:pt idx="22">
                  <c:v>14</c:v>
                </c:pt>
                <c:pt idx="23">
                  <c:v>21</c:v>
                </c:pt>
                <c:pt idx="24">
                  <c:v>23</c:v>
                </c:pt>
                <c:pt idx="25">
                  <c:v>23</c:v>
                </c:pt>
                <c:pt idx="26">
                  <c:v>23</c:v>
                </c:pt>
                <c:pt idx="27">
                  <c:v>23</c:v>
                </c:pt>
                <c:pt idx="28">
                  <c:v>23</c:v>
                </c:pt>
                <c:pt idx="29">
                  <c:v>23</c:v>
                </c:pt>
                <c:pt idx="30">
                  <c:v>23</c:v>
                </c:pt>
                <c:pt idx="31">
                  <c:v>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578784"/>
        <c:axId val="179579344"/>
      </c:lineChart>
      <c:catAx>
        <c:axId val="17957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579344"/>
        <c:crosses val="autoZero"/>
        <c:auto val="1"/>
        <c:lblAlgn val="ctr"/>
        <c:lblOffset val="100"/>
        <c:noMultiLvlLbl val="0"/>
      </c:catAx>
      <c:valAx>
        <c:axId val="179579344"/>
        <c:scaling>
          <c:orientation val="minMax"/>
          <c:max val="5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57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809385274827425E-2"/>
          <c:y val="0.27912295694689676"/>
          <c:w val="0.26778427632334639"/>
          <c:h val="0.17887852786339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ysClr val="windowText" lastClr="000000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59727102643133"/>
          <c:y val="4.8273907407765673E-2"/>
          <c:w val="0.84040091573484488"/>
          <c:h val="0.67921163110139493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Plan1!$F$8:$F$13</c:f>
              <c:strCache>
                <c:ptCount val="6"/>
                <c:pt idx="0">
                  <c:v>Receita ou Prescrição</c:v>
                </c:pt>
                <c:pt idx="1">
                  <c:v>E-mail grande</c:v>
                </c:pt>
                <c:pt idx="2">
                  <c:v>WEB (Página EBSERH ou intranet)</c:v>
                </c:pt>
                <c:pt idx="3">
                  <c:v>Ecografia (por inspeção)</c:v>
                </c:pt>
                <c:pt idx="4">
                  <c:v>Raio-X de Tórax</c:v>
                </c:pt>
                <c:pt idx="5">
                  <c:v>Ressonância Magnética (por inspeção)</c:v>
                </c:pt>
              </c:strCache>
            </c:strRef>
          </c:cat>
          <c:val>
            <c:numRef>
              <c:f>Plan1!$G$8:$G$13</c:f>
              <c:numCache>
                <c:formatCode>General</c:formatCode>
                <c:ptCount val="6"/>
                <c:pt idx="0">
                  <c:v>0.1</c:v>
                </c:pt>
                <c:pt idx="1">
                  <c:v>0.16</c:v>
                </c:pt>
                <c:pt idx="2" formatCode="#,##0">
                  <c:v>2</c:v>
                </c:pt>
                <c:pt idx="3" formatCode="#,##0">
                  <c:v>20</c:v>
                </c:pt>
                <c:pt idx="4" formatCode="#,##0">
                  <c:v>240</c:v>
                </c:pt>
                <c:pt idx="5" formatCode="#,##0">
                  <c:v>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2"/>
        <c:axId val="103023424"/>
        <c:axId val="103023984"/>
      </c:barChart>
      <c:catAx>
        <c:axId val="10302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023984"/>
        <c:crosses val="autoZero"/>
        <c:auto val="1"/>
        <c:lblAlgn val="ctr"/>
        <c:lblOffset val="100"/>
        <c:noMultiLvlLbl val="0"/>
      </c:catAx>
      <c:valAx>
        <c:axId val="103023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02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923511362864048E-2"/>
          <c:y val="5.3640340811563172E-2"/>
          <c:w val="0.91907648863713598"/>
          <c:h val="0.75364159761833394"/>
        </c:manualLayout>
      </c:layout>
      <c:lineChart>
        <c:grouping val="standard"/>
        <c:varyColors val="0"/>
        <c:ser>
          <c:idx val="0"/>
          <c:order val="0"/>
          <c:tx>
            <c:strRef>
              <c:f>Plan1!$A$3</c:f>
              <c:strCache>
                <c:ptCount val="1"/>
                <c:pt idx="0">
                  <c:v>População Mundial</c:v>
                </c:pt>
              </c:strCache>
            </c:strRef>
          </c:tx>
          <c:spPr>
            <a:ln w="1270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chemeClr val="bg1"/>
              </a:solidFill>
              <a:ln w="1016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068165142775754E-2"/>
                  <c:y val="-8.126628040844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714338379189648E-2"/>
                  <c:y val="-6.360892930073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2876652810211358E-2"/>
                  <c:y val="-9.2026442778577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537168854454555E-2"/>
                  <c:y val="-8.8423544726444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Plan1!$B$2:$E$2</c:f>
              <c:numCache>
                <c:formatCode>General</c:formatCode>
                <c:ptCount val="4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  <c:pt idx="3">
                  <c:v>2020</c:v>
                </c:pt>
              </c:numCache>
            </c:numRef>
          </c:cat>
          <c:val>
            <c:numRef>
              <c:f>Plan1!$B$3:$E$3</c:f>
              <c:numCache>
                <c:formatCode>General</c:formatCode>
                <c:ptCount val="4"/>
                <c:pt idx="0">
                  <c:v>6.3</c:v>
                </c:pt>
                <c:pt idx="1">
                  <c:v>6.8</c:v>
                </c:pt>
                <c:pt idx="2">
                  <c:v>7.2</c:v>
                </c:pt>
                <c:pt idx="3">
                  <c:v>7.6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Plan1!$A$4</c:f>
              <c:strCache>
                <c:ptCount val="1"/>
                <c:pt idx="0">
                  <c:v>Dispositivos Conectados</c:v>
                </c:pt>
              </c:strCache>
            </c:strRef>
          </c:tx>
          <c:spPr>
            <a:ln w="1270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chemeClr val="bg1"/>
              </a:solidFill>
              <a:ln w="101600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1598894515788102"/>
                  <c:y val="-2.0253410287525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Plan1!$B$2:$E$2</c:f>
              <c:numCache>
                <c:formatCode>General</c:formatCode>
                <c:ptCount val="4"/>
                <c:pt idx="0">
                  <c:v>2003</c:v>
                </c:pt>
                <c:pt idx="1">
                  <c:v>2010</c:v>
                </c:pt>
                <c:pt idx="2">
                  <c:v>2015</c:v>
                </c:pt>
                <c:pt idx="3">
                  <c:v>2020</c:v>
                </c:pt>
              </c:numCache>
            </c:numRef>
          </c:cat>
          <c:val>
            <c:numRef>
              <c:f>Plan1!$B$4:$E$4</c:f>
              <c:numCache>
                <c:formatCode>General</c:formatCode>
                <c:ptCount val="4"/>
                <c:pt idx="0">
                  <c:v>0.5</c:v>
                </c:pt>
                <c:pt idx="1">
                  <c:v>12.5</c:v>
                </c:pt>
                <c:pt idx="2">
                  <c:v>25</c:v>
                </c:pt>
                <c:pt idx="3">
                  <c:v>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026784"/>
        <c:axId val="103027344"/>
      </c:lineChart>
      <c:catAx>
        <c:axId val="10302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027344"/>
        <c:crosses val="autoZero"/>
        <c:auto val="1"/>
        <c:lblAlgn val="ctr"/>
        <c:lblOffset val="100"/>
        <c:noMultiLvlLbl val="0"/>
      </c:catAx>
      <c:valAx>
        <c:axId val="10302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02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9F73E-6514-484D-AED0-E616D39F262A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D9CD6-88E5-CD48-85EC-E5CD2CA04FE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50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C145B-F161-7D41-B934-884A276EBA70}" type="datetimeFigureOut">
              <a:rPr lang="en-US" smtClean="0"/>
              <a:pPr/>
              <a:t>9/2/2014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JJHJJJGJJ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E7AD0-AAFD-B44E-AB2D-AFC7817162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13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6381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2761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9142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5523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1903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18284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54664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1045" algn="l" defTabSz="43638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7AD0-AAFD-B44E-AB2D-AFC78171623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8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7AD0-AAFD-B44E-AB2D-AFC78171623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09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7AD0-AAFD-B44E-AB2D-AFC78171623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0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685800" y="3966462"/>
            <a:ext cx="7772400" cy="1470025"/>
          </a:xfrm>
          <a:prstGeom prst="rect">
            <a:avLst/>
          </a:prstGeom>
        </p:spPr>
        <p:txBody>
          <a:bodyPr vert="horz" lIns="87276" tIns="43638" rIns="87276" bIns="43638" rtlCol="0" anchor="ctr">
            <a:normAutofit/>
          </a:bodyPr>
          <a:lstStyle>
            <a:lvl1pPr algn="ctr" defTabSz="497754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solidFill>
                <a:srgbClr val="2A2A28"/>
              </a:solidFill>
              <a:latin typeface="Myriad Pro"/>
              <a:cs typeface="Myriad Pro"/>
            </a:endParaRPr>
          </a:p>
        </p:txBody>
      </p:sp>
      <p:pic>
        <p:nvPicPr>
          <p:cNvPr id="3" name="Picture 2" descr="RNP_FORUM_TELES-SAÚDE_2014_Apresentação-pptx_4;3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685801" y="4094647"/>
            <a:ext cx="8040756" cy="2624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Myriad Pro"/>
              </a:defRPr>
            </a:lvl1pPr>
          </a:lstStyle>
          <a:p>
            <a:pPr lvl="0"/>
            <a:endParaRPr lang="pt-BR" sz="3500" b="1" dirty="0" smtClean="0">
              <a:solidFill>
                <a:srgbClr val="2A2A28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216101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NP_FORUM_TELES-SAÚDE_2014_Apresentação-pptx_4;3px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  <p:sp>
        <p:nvSpPr>
          <p:cNvPr id="14" name="Espaço Reservado para Texto 13"/>
          <p:cNvSpPr>
            <a:spLocks noGrp="1"/>
          </p:cNvSpPr>
          <p:nvPr>
            <p:ph type="body" sz="quarter" idx="22" hasCustomPrompt="1"/>
          </p:nvPr>
        </p:nvSpPr>
        <p:spPr>
          <a:xfrm>
            <a:off x="1253519" y="139663"/>
            <a:ext cx="7480343" cy="618821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buNone/>
              <a:defRPr sz="2500" b="1" i="1" baseline="0">
                <a:solidFill>
                  <a:srgbClr val="5A5A59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Loren </a:t>
            </a:r>
            <a:r>
              <a:rPr lang="pt-BR" dirty="0" err="1" smtClean="0"/>
              <a:t>ipsum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1" name="Espaço Reservado para Texto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4036" y="1175927"/>
            <a:ext cx="7480343" cy="4529134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buFont typeface="Arial" pitchFamily="34" charset="0"/>
              <a:buChar char="•"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pt-BR" dirty="0" err="1" smtClean="0"/>
              <a:t>Lorem</a:t>
            </a:r>
            <a:r>
              <a:rPr lang="pt-BR" dirty="0" smtClean="0"/>
              <a:t> </a:t>
            </a:r>
            <a:r>
              <a:rPr lang="pt-BR" dirty="0" err="1" smtClean="0"/>
              <a:t>ipsum</a:t>
            </a:r>
            <a:r>
              <a:rPr lang="pt-BR" dirty="0" smtClean="0"/>
              <a:t> </a:t>
            </a:r>
            <a:r>
              <a:rPr lang="pt-BR" dirty="0" err="1" smtClean="0"/>
              <a:t>dolor</a:t>
            </a:r>
            <a:r>
              <a:rPr lang="pt-BR" dirty="0" smtClean="0"/>
              <a:t> </a:t>
            </a:r>
            <a:r>
              <a:rPr lang="pt-BR" dirty="0" err="1" smtClean="0"/>
              <a:t>sit</a:t>
            </a:r>
            <a:r>
              <a:rPr lang="pt-BR" dirty="0" smtClean="0"/>
              <a:t> </a:t>
            </a:r>
            <a:r>
              <a:rPr lang="pt-BR" dirty="0" err="1" smtClean="0"/>
              <a:t>amet</a:t>
            </a:r>
            <a:r>
              <a:rPr lang="pt-BR" dirty="0" smtClean="0"/>
              <a:t>, </a:t>
            </a:r>
            <a:r>
              <a:rPr lang="pt-BR" dirty="0" err="1" smtClean="0"/>
              <a:t>consectetuer</a:t>
            </a:r>
            <a:r>
              <a:rPr lang="pt-BR" dirty="0" smtClean="0"/>
              <a:t> </a:t>
            </a:r>
            <a:r>
              <a:rPr lang="pt-BR" dirty="0" err="1" smtClean="0"/>
              <a:t>adipiscing</a:t>
            </a:r>
            <a:r>
              <a:rPr lang="pt-BR" dirty="0" smtClean="0"/>
              <a:t> </a:t>
            </a:r>
            <a:r>
              <a:rPr lang="pt-BR" dirty="0" err="1" smtClean="0"/>
              <a:t>elit</a:t>
            </a:r>
            <a:r>
              <a:rPr lang="pt-BR" dirty="0" smtClean="0"/>
              <a:t>, </a:t>
            </a:r>
            <a:r>
              <a:rPr lang="pt-BR" dirty="0" err="1" smtClean="0"/>
              <a:t>sed</a:t>
            </a:r>
            <a:r>
              <a:rPr lang="pt-BR" dirty="0" smtClean="0"/>
              <a:t> </a:t>
            </a:r>
            <a:r>
              <a:rPr lang="pt-BR" dirty="0" err="1" smtClean="0"/>
              <a:t>diam</a:t>
            </a:r>
            <a:r>
              <a:rPr lang="pt-BR" dirty="0" smtClean="0"/>
              <a:t> </a:t>
            </a:r>
            <a:r>
              <a:rPr lang="pt-BR" dirty="0" err="1" smtClean="0"/>
              <a:t>nonummy</a:t>
            </a:r>
            <a:r>
              <a:rPr lang="pt-BR" dirty="0" smtClean="0"/>
              <a:t> </a:t>
            </a:r>
            <a:r>
              <a:rPr lang="pt-BR" dirty="0" err="1" smtClean="0"/>
              <a:t>nibh</a:t>
            </a:r>
            <a:r>
              <a:rPr lang="pt-BR" dirty="0" smtClean="0"/>
              <a:t> </a:t>
            </a:r>
            <a:r>
              <a:rPr lang="pt-BR" dirty="0" err="1" smtClean="0"/>
              <a:t>euismod</a:t>
            </a:r>
            <a:r>
              <a:rPr lang="pt-BR" dirty="0" smtClean="0"/>
              <a:t> </a:t>
            </a:r>
            <a:r>
              <a:rPr lang="pt-BR" dirty="0" err="1" smtClean="0"/>
              <a:t>tincidunt</a:t>
            </a:r>
            <a:r>
              <a:rPr lang="pt-BR" dirty="0" smtClean="0"/>
              <a:t> ut </a:t>
            </a:r>
            <a:r>
              <a:rPr lang="pt-BR" dirty="0" err="1" smtClean="0"/>
              <a:t>laoreet</a:t>
            </a:r>
            <a:r>
              <a:rPr lang="pt-BR" dirty="0" smtClean="0"/>
              <a:t> </a:t>
            </a:r>
            <a:r>
              <a:rPr lang="pt-BR" dirty="0" err="1" smtClean="0"/>
              <a:t>dolore</a:t>
            </a:r>
            <a:r>
              <a:rPr lang="pt-BR" dirty="0" smtClean="0"/>
              <a:t> magna </a:t>
            </a:r>
            <a:r>
              <a:rPr lang="pt-BR" dirty="0" err="1" smtClean="0"/>
              <a:t>aliquam</a:t>
            </a:r>
            <a:r>
              <a:rPr lang="pt-BR" dirty="0" smtClean="0"/>
              <a:t> </a:t>
            </a:r>
            <a:r>
              <a:rPr lang="pt-BR" dirty="0" err="1" smtClean="0"/>
              <a:t>erat</a:t>
            </a:r>
            <a:r>
              <a:rPr lang="pt-BR" dirty="0" smtClean="0"/>
              <a:t> </a:t>
            </a:r>
            <a:r>
              <a:rPr lang="pt-BR" dirty="0" err="1" smtClean="0"/>
              <a:t>volutpat</a:t>
            </a:r>
            <a:r>
              <a:rPr lang="pt-BR" dirty="0" smtClean="0"/>
              <a:t>. Ut </a:t>
            </a:r>
            <a:r>
              <a:rPr lang="pt-BR" dirty="0" err="1" smtClean="0"/>
              <a:t>wisi</a:t>
            </a:r>
            <a:r>
              <a:rPr lang="pt-BR" dirty="0" smtClean="0"/>
              <a:t> </a:t>
            </a:r>
            <a:r>
              <a:rPr lang="pt-BR" dirty="0" err="1" smtClean="0"/>
              <a:t>enim</a:t>
            </a:r>
            <a:r>
              <a:rPr lang="pt-BR" dirty="0" smtClean="0"/>
              <a:t> ad </a:t>
            </a:r>
            <a:r>
              <a:rPr lang="pt-BR" dirty="0" err="1" smtClean="0"/>
              <a:t>minim</a:t>
            </a:r>
            <a:r>
              <a:rPr lang="pt-BR" dirty="0" smtClean="0"/>
              <a:t> </a:t>
            </a:r>
            <a:r>
              <a:rPr lang="pt-BR" dirty="0" err="1" smtClean="0"/>
              <a:t>veniam</a:t>
            </a:r>
            <a:r>
              <a:rPr lang="pt-BR" dirty="0" smtClean="0"/>
              <a:t>.</a:t>
            </a:r>
          </a:p>
        </p:txBody>
      </p:sp>
      <p:pic>
        <p:nvPicPr>
          <p:cNvPr id="7" name="Picture 11" descr="Untitled-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1" y="1010177"/>
            <a:ext cx="692541" cy="7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5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NP_FORUM_TELES-SAÚDE_2014_Apresentação-pptx_4;3px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4" cy="6858000"/>
          </a:xfrm>
          <a:prstGeom prst="rect">
            <a:avLst/>
          </a:prstGeom>
        </p:spPr>
      </p:pic>
      <p:sp>
        <p:nvSpPr>
          <p:cNvPr id="17" name="Espaço Reservado para Texto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8155" y="3216485"/>
            <a:ext cx="8228649" cy="490651"/>
          </a:xfrm>
          <a:prstGeom prst="rect">
            <a:avLst/>
          </a:prstGeom>
        </p:spPr>
        <p:txBody>
          <a:bodyPr lIns="80165" tIns="40083" rIns="80165" bIns="40083"/>
          <a:lstStyle>
            <a:lvl1pPr algn="ctr">
              <a:buNone/>
              <a:defRPr sz="2300" b="1" i="0" baseline="0">
                <a:solidFill>
                  <a:srgbClr val="6A0D15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NOME</a:t>
            </a:r>
            <a:endParaRPr lang="pt-BR" dirty="0"/>
          </a:p>
        </p:txBody>
      </p:sp>
      <p:sp>
        <p:nvSpPr>
          <p:cNvPr id="20" name="Espaço Reservado para Texto 18"/>
          <p:cNvSpPr>
            <a:spLocks noGrp="1"/>
          </p:cNvSpPr>
          <p:nvPr>
            <p:ph type="body" sz="quarter" idx="21" hasCustomPrompt="1"/>
          </p:nvPr>
        </p:nvSpPr>
        <p:spPr>
          <a:xfrm>
            <a:off x="458155" y="3796035"/>
            <a:ext cx="8228649" cy="452280"/>
          </a:xfrm>
          <a:prstGeom prst="rect">
            <a:avLst/>
          </a:prstGeom>
        </p:spPr>
        <p:txBody>
          <a:bodyPr lIns="80165" tIns="40083" rIns="80165" bIns="40083"/>
          <a:lstStyle>
            <a:lvl1pPr algn="ctr">
              <a:buNone/>
              <a:defRPr sz="2300" b="0" i="0" baseline="0">
                <a:solidFill>
                  <a:srgbClr val="5A5A59"/>
                </a:solidFill>
                <a:latin typeface="Myriad Pro" pitchFamily="34" charset="0"/>
              </a:defRPr>
            </a:lvl1pPr>
          </a:lstStyle>
          <a:p>
            <a:pPr lvl="0"/>
            <a:r>
              <a:rPr lang="pt-BR" dirty="0" smtClean="0"/>
              <a:t>Tel.: + 55.xxx / Email: </a:t>
            </a:r>
            <a:r>
              <a:rPr lang="pt-BR" dirty="0" err="1" smtClean="0"/>
              <a:t>xxx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9846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RNP_FORUM_TELES-SAÚDE_2014_Apresentação-pptx_4;3px-0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" y="0"/>
            <a:ext cx="9142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436381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285" indent="-327285" algn="l" defTabSz="43638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9119" indent="-272738" algn="l" defTabSz="436381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951" indent="-218190" algn="l" defTabSz="43638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32" indent="-218190" algn="l" defTabSz="436381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3712" indent="-218190" algn="l" defTabSz="436381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93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7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5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9235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8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6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142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52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90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28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66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1045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9.png"/><Relationship Id="rId21" Type="http://schemas.openxmlformats.org/officeDocument/2006/relationships/image" Target="../media/image54.jpe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8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5" Type="http://schemas.openxmlformats.org/officeDocument/2006/relationships/image" Target="../media/image19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21.png"/><Relationship Id="rId14" Type="http://schemas.openxmlformats.org/officeDocument/2006/relationships/image" Target="../media/image20.png"/><Relationship Id="rId22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8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2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8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44.png"/><Relationship Id="rId21" Type="http://schemas.openxmlformats.org/officeDocument/2006/relationships/image" Target="../media/image91.pn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3.gif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5.png"/><Relationship Id="rId7" Type="http://schemas.openxmlformats.org/officeDocument/2006/relationships/image" Target="../media/image113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0.png"/><Relationship Id="rId7" Type="http://schemas.openxmlformats.org/officeDocument/2006/relationships/image" Target="../media/image120.pn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78.png"/><Relationship Id="rId4" Type="http://schemas.openxmlformats.org/officeDocument/2006/relationships/image" Target="../media/image86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gif"/><Relationship Id="rId10" Type="http://schemas.openxmlformats.org/officeDocument/2006/relationships/image" Target="../media/image133.pn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7.png"/><Relationship Id="rId18" Type="http://schemas.openxmlformats.org/officeDocument/2006/relationships/image" Target="../media/image60.gif"/><Relationship Id="rId3" Type="http://schemas.openxmlformats.org/officeDocument/2006/relationships/image" Target="../media/image54.jpeg"/><Relationship Id="rId7" Type="http://schemas.openxmlformats.org/officeDocument/2006/relationships/image" Target="../media/image144.png"/><Relationship Id="rId12" Type="http://schemas.openxmlformats.org/officeDocument/2006/relationships/image" Target="../media/image71.png"/><Relationship Id="rId17" Type="http://schemas.openxmlformats.org/officeDocument/2006/relationships/image" Target="../media/image149.png"/><Relationship Id="rId2" Type="http://schemas.openxmlformats.org/officeDocument/2006/relationships/image" Target="../media/image140.jpeg"/><Relationship Id="rId16" Type="http://schemas.openxmlformats.org/officeDocument/2006/relationships/image" Target="../media/image148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gif"/><Relationship Id="rId11" Type="http://schemas.openxmlformats.org/officeDocument/2006/relationships/image" Target="../media/image56.png"/><Relationship Id="rId5" Type="http://schemas.openxmlformats.org/officeDocument/2006/relationships/image" Target="../media/image142.png"/><Relationship Id="rId15" Type="http://schemas.openxmlformats.org/officeDocument/2006/relationships/image" Target="../media/image55.jpeg"/><Relationship Id="rId10" Type="http://schemas.openxmlformats.org/officeDocument/2006/relationships/image" Target="../media/image101.png"/><Relationship Id="rId19" Type="http://schemas.openxmlformats.org/officeDocument/2006/relationships/image" Target="../media/image22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0" y="4150595"/>
            <a:ext cx="9143999" cy="2405669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</a:pPr>
            <a:r>
              <a:rPr lang="pt-BR" sz="3200" b="1" dirty="0" err="1" smtClean="0">
                <a:solidFill>
                  <a:srgbClr val="2A2A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Telessaúde</a:t>
            </a:r>
            <a:r>
              <a:rPr lang="pt-BR" sz="3200" b="1" dirty="0" smtClean="0">
                <a:solidFill>
                  <a:srgbClr val="2A2A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 e Telemedicina</a:t>
            </a:r>
          </a:p>
          <a:p>
            <a:pPr marL="0" lvl="0" indent="0" algn="ctr">
              <a:buNone/>
            </a:pPr>
            <a:r>
              <a:rPr lang="pt-BR" sz="3600" b="1" dirty="0" smtClean="0">
                <a:solidFill>
                  <a:srgbClr val="2A2A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O Papel das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TIC</a:t>
            </a:r>
            <a:r>
              <a:rPr lang="pt-BR" sz="3600" b="1" dirty="0" err="1" smtClean="0">
                <a:solidFill>
                  <a:srgbClr val="2A2A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s</a:t>
            </a:r>
            <a:r>
              <a:rPr lang="pt-BR" sz="3600" b="1" dirty="0" smtClean="0">
                <a:solidFill>
                  <a:srgbClr val="2A2A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 na Gestão dos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HU</a:t>
            </a:r>
            <a:r>
              <a:rPr lang="pt-BR" sz="3600" b="1" dirty="0" err="1" smtClean="0">
                <a:solidFill>
                  <a:srgbClr val="2A2A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s</a:t>
            </a:r>
            <a:endParaRPr lang="pt-BR" sz="3600" b="1" dirty="0">
              <a:solidFill>
                <a:srgbClr val="2A2A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  <a:cs typeface="Myriad Pro"/>
            </a:endParaRPr>
          </a:p>
          <a:p>
            <a:pPr marL="0" lvl="0" indent="0" algn="ctr">
              <a:buNone/>
            </a:pPr>
            <a:r>
              <a:rPr lang="pt-BR" sz="3200" b="1" dirty="0" smtClean="0">
                <a:solidFill>
                  <a:srgbClr val="2A2A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Jônatas Mattes</a:t>
            </a:r>
            <a:endParaRPr lang="pt-BR" sz="3200" b="1" dirty="0">
              <a:solidFill>
                <a:srgbClr val="2A2A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endParaRPr>
          </a:p>
          <a:p>
            <a:pPr marL="0" lvl="0" indent="0" algn="ctr">
              <a:buNone/>
            </a:pPr>
            <a:r>
              <a:rPr lang="pt-BR" sz="3200" b="1" dirty="0" smtClean="0">
                <a:solidFill>
                  <a:srgbClr val="2A2A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EBSERH</a:t>
            </a:r>
            <a:endParaRPr lang="pt-BR" sz="3200" b="1" dirty="0">
              <a:solidFill>
                <a:srgbClr val="2A2A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endParaRPr>
          </a:p>
          <a:p>
            <a:pPr marL="0" indent="0" algn="ctr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9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ângulo 164"/>
          <p:cNvSpPr/>
          <p:nvPr/>
        </p:nvSpPr>
        <p:spPr>
          <a:xfrm>
            <a:off x="180846" y="5667453"/>
            <a:ext cx="8669494" cy="601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4" name="Retângulo 163"/>
          <p:cNvSpPr/>
          <p:nvPr/>
        </p:nvSpPr>
        <p:spPr>
          <a:xfrm>
            <a:off x="3495175" y="1777002"/>
            <a:ext cx="5360346" cy="3849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4" name="Picture 2" descr="http://files.softicons.com/download/web-icons/vector-stylish-weather-icons-by-bartosz-kaszubowski/png/256x256/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48" y="214772"/>
            <a:ext cx="1920269" cy="192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Conector reto 84"/>
          <p:cNvCxnSpPr/>
          <p:nvPr/>
        </p:nvCxnSpPr>
        <p:spPr>
          <a:xfrm flipH="1">
            <a:off x="5486997" y="1121498"/>
            <a:ext cx="1899162" cy="641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>
          <a:xfrm flipV="1">
            <a:off x="4508229" y="3137726"/>
            <a:ext cx="1812999" cy="305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>
          <a:xfrm flipV="1">
            <a:off x="4387991" y="3301676"/>
            <a:ext cx="1885378" cy="82636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 flipV="1">
            <a:off x="4948463" y="3454076"/>
            <a:ext cx="1477306" cy="134854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>
          <a:xfrm flipV="1">
            <a:off x="5815478" y="3376092"/>
            <a:ext cx="839338" cy="150730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 flipH="1" flipV="1">
            <a:off x="6772667" y="3613263"/>
            <a:ext cx="31220" cy="131296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 flipH="1" flipV="1">
            <a:off x="6886940" y="3552134"/>
            <a:ext cx="908524" cy="124009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>
          <a:xfrm flipH="1">
            <a:off x="4582074" y="2115556"/>
            <a:ext cx="121900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 flipH="1" flipV="1">
            <a:off x="2722070" y="2214806"/>
            <a:ext cx="1836004" cy="4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 flipH="1" flipV="1">
            <a:off x="1656874" y="3076771"/>
            <a:ext cx="910697" cy="51751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548275" y="3020827"/>
            <a:ext cx="0" cy="43804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 flipH="1">
            <a:off x="1239101" y="2371692"/>
            <a:ext cx="1199259" cy="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upo 96"/>
          <p:cNvGrpSpPr>
            <a:grpSpLocks noChangeAspect="1"/>
          </p:cNvGrpSpPr>
          <p:nvPr/>
        </p:nvGrpSpPr>
        <p:grpSpPr>
          <a:xfrm rot="20961163">
            <a:off x="354018" y="2549228"/>
            <a:ext cx="1557457" cy="716776"/>
            <a:chOff x="1022176" y="4864720"/>
            <a:chExt cx="2438400" cy="1122206"/>
          </a:xfrm>
        </p:grpSpPr>
        <p:pic>
          <p:nvPicPr>
            <p:cNvPr id="98" name="Imagem 9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27" b="1"/>
            <a:stretch/>
          </p:blipFill>
          <p:spPr>
            <a:xfrm>
              <a:off x="1022176" y="5197508"/>
              <a:ext cx="2438400" cy="789418"/>
            </a:xfrm>
            <a:prstGeom prst="rect">
              <a:avLst/>
            </a:prstGeom>
          </p:spPr>
        </p:pic>
        <p:sp>
          <p:nvSpPr>
            <p:cNvPr id="99" name="Retângulo 98"/>
            <p:cNvSpPr/>
            <p:nvPr/>
          </p:nvSpPr>
          <p:spPr>
            <a:xfrm rot="594328">
              <a:off x="1657342" y="4864720"/>
              <a:ext cx="1266848" cy="363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Retângulo 99"/>
            <p:cNvSpPr/>
            <p:nvPr/>
          </p:nvSpPr>
          <p:spPr>
            <a:xfrm rot="594328">
              <a:off x="2548571" y="5131178"/>
              <a:ext cx="670673" cy="363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01" name="Conector reto 100"/>
          <p:cNvCxnSpPr/>
          <p:nvPr/>
        </p:nvCxnSpPr>
        <p:spPr>
          <a:xfrm flipV="1">
            <a:off x="951068" y="2577718"/>
            <a:ext cx="0" cy="30230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" descr="http://www.bijoy.net/wp-content/uploads/2012/07/Security-Came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84" y="4652450"/>
            <a:ext cx="987914" cy="98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https://cdn3.iconfinder.com/data/icons/iconshock_developer/databas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35" y="3372851"/>
            <a:ext cx="878472" cy="8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http://ocitsolutions.com/wp-content/uploads/2012/07/VOI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30" y="4749615"/>
            <a:ext cx="834751" cy="83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6" descr="http://icons.iconarchive.com/icons/iconshock/real-vista-computer-gadgets/256/multifunction-printer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43" y="4652450"/>
            <a:ext cx="872489" cy="87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4" descr="http://www.iconhot.com/icon/png/networking-realvista-style/256/videoconferenc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43" y="3639318"/>
            <a:ext cx="1000393" cy="100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4" descr="http://icons.iconarchive.com/icons/icons-land/vista-hardware-devices/256/Computer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28" y="4522067"/>
            <a:ext cx="817519" cy="8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09" y="718273"/>
            <a:ext cx="1009440" cy="10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4" descr="http://pcrepairaugustaga.com/wp-content/uploads/2012/10/virusIcon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50" y="4494982"/>
            <a:ext cx="876611" cy="8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6" descr="http://pixabay.com/static/uploads/photo/2012/04/16/11/23/switch-35568_6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493" y="2125835"/>
            <a:ext cx="1176551" cy="6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6" descr="http://pixabay.com/static/uploads/photo/2012/04/16/11/23/switch-35568_6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275" y="2040274"/>
            <a:ext cx="1176551" cy="6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3" name="Conector reto 112"/>
          <p:cNvCxnSpPr/>
          <p:nvPr/>
        </p:nvCxnSpPr>
        <p:spPr>
          <a:xfrm>
            <a:off x="1738453" y="1541933"/>
            <a:ext cx="638053" cy="49834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>
          <a:xfrm flipH="1">
            <a:off x="2731072" y="1621147"/>
            <a:ext cx="1184610" cy="47540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0" descr="http://upload.wikimedia.org/wikipedia/en/8/8b/Windows_Firewall_Vista_ico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57" y="1853258"/>
            <a:ext cx="1036869" cy="10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CaixaDeTexto 115"/>
          <p:cNvSpPr txBox="1"/>
          <p:nvPr/>
        </p:nvSpPr>
        <p:spPr>
          <a:xfrm>
            <a:off x="2097448" y="1172601"/>
            <a:ext cx="62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CaixaDeTexto 116"/>
          <p:cNvSpPr txBox="1"/>
          <p:nvPr/>
        </p:nvSpPr>
        <p:spPr>
          <a:xfrm>
            <a:off x="4878518" y="1202452"/>
            <a:ext cx="79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RGHU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8" name="Picture 4" descr="http://www.emule.com/wp-content/uploads/2013/09/large-SL2600-Multi-Servers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2" y="3379693"/>
            <a:ext cx="858737" cy="8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2" descr="http://www.genetec.com/fr/Images/EN/Icons/ff-active-directory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46" y="4550035"/>
            <a:ext cx="950674" cy="8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4" descr="http://www.iconhot.com/icon/png/main-os-dock/512/microsoft-window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58" y="4487513"/>
            <a:ext cx="859766" cy="85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6" descr="http://pixabay.com/static/uploads/photo/2012/04/16/11/23/switch-35568_6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7032" y="1916607"/>
            <a:ext cx="1176551" cy="6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6" descr="http://pixabay.com/static/uploads/photo/2012/04/16/11/23/switch-35568_6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7814" y="1831046"/>
            <a:ext cx="1176551" cy="6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CaixaDeTexto 122"/>
          <p:cNvSpPr txBox="1"/>
          <p:nvPr/>
        </p:nvSpPr>
        <p:spPr>
          <a:xfrm>
            <a:off x="366676" y="1783640"/>
            <a:ext cx="12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SWITCHES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CaixaDeTexto 123"/>
          <p:cNvSpPr txBox="1"/>
          <p:nvPr/>
        </p:nvSpPr>
        <p:spPr>
          <a:xfrm>
            <a:off x="1823298" y="2801484"/>
            <a:ext cx="121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FIREWALL</a:t>
            </a:r>
          </a:p>
          <a:p>
            <a:pPr algn="ct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IPS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CaixaDeTexto 124"/>
          <p:cNvSpPr txBox="1"/>
          <p:nvPr/>
        </p:nvSpPr>
        <p:spPr>
          <a:xfrm>
            <a:off x="649434" y="3044382"/>
            <a:ext cx="799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CaixaDeTexto 125"/>
          <p:cNvSpPr txBox="1"/>
          <p:nvPr/>
        </p:nvSpPr>
        <p:spPr>
          <a:xfrm>
            <a:off x="230810" y="4148959"/>
            <a:ext cx="127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SERVIDORES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CaixaDeTexto 126"/>
          <p:cNvSpPr txBox="1"/>
          <p:nvPr/>
        </p:nvSpPr>
        <p:spPr>
          <a:xfrm>
            <a:off x="1948128" y="4148959"/>
            <a:ext cx="127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CaixaDeTexto 127"/>
          <p:cNvSpPr txBox="1"/>
          <p:nvPr/>
        </p:nvSpPr>
        <p:spPr>
          <a:xfrm>
            <a:off x="495615" y="5266862"/>
            <a:ext cx="507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CaixaDeTexto 128"/>
          <p:cNvSpPr txBox="1"/>
          <p:nvPr/>
        </p:nvSpPr>
        <p:spPr>
          <a:xfrm>
            <a:off x="1052526" y="5299138"/>
            <a:ext cx="1450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LICENCIAMENTO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CaixaDeTexto 129"/>
          <p:cNvSpPr txBox="1"/>
          <p:nvPr/>
        </p:nvSpPr>
        <p:spPr>
          <a:xfrm>
            <a:off x="2391977" y="5286259"/>
            <a:ext cx="1067092" cy="30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ANTIVÍRUS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1" name="Grupo 130"/>
          <p:cNvGrpSpPr/>
          <p:nvPr/>
        </p:nvGrpSpPr>
        <p:grpSpPr>
          <a:xfrm>
            <a:off x="180846" y="1784059"/>
            <a:ext cx="3276588" cy="3841995"/>
            <a:chOff x="196060" y="2077695"/>
            <a:chExt cx="3469060" cy="3969704"/>
          </a:xfrm>
        </p:grpSpPr>
        <p:sp>
          <p:nvSpPr>
            <p:cNvPr id="132" name="Retângulo 131"/>
            <p:cNvSpPr/>
            <p:nvPr/>
          </p:nvSpPr>
          <p:spPr>
            <a:xfrm>
              <a:off x="196060" y="2077695"/>
              <a:ext cx="3445182" cy="3969704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3" name="CaixaDeTexto 132"/>
            <p:cNvSpPr txBox="1"/>
            <p:nvPr/>
          </p:nvSpPr>
          <p:spPr>
            <a:xfrm rot="16200000">
              <a:off x="2389403" y="3126782"/>
              <a:ext cx="2062649" cy="48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DATACENTER</a:t>
              </a:r>
              <a:endPara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4" name="CaixaDeTexto 133"/>
          <p:cNvSpPr txBox="1"/>
          <p:nvPr/>
        </p:nvSpPr>
        <p:spPr>
          <a:xfrm>
            <a:off x="4587690" y="2367797"/>
            <a:ext cx="121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SWITCHES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5" name="Grupo 134"/>
          <p:cNvGrpSpPr>
            <a:grpSpLocks noChangeAspect="1"/>
          </p:cNvGrpSpPr>
          <p:nvPr/>
        </p:nvGrpSpPr>
        <p:grpSpPr>
          <a:xfrm rot="20961163">
            <a:off x="5765761" y="1797913"/>
            <a:ext cx="1557457" cy="623873"/>
            <a:chOff x="1022176" y="5010171"/>
            <a:chExt cx="2438400" cy="976755"/>
          </a:xfrm>
        </p:grpSpPr>
        <p:pic>
          <p:nvPicPr>
            <p:cNvPr id="136" name="Imagem 1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27" b="1"/>
            <a:stretch/>
          </p:blipFill>
          <p:spPr>
            <a:xfrm>
              <a:off x="1022176" y="5197508"/>
              <a:ext cx="2438400" cy="789418"/>
            </a:xfrm>
            <a:prstGeom prst="rect">
              <a:avLst/>
            </a:prstGeom>
          </p:spPr>
        </p:pic>
        <p:sp>
          <p:nvSpPr>
            <p:cNvPr id="137" name="Retângulo 136"/>
            <p:cNvSpPr/>
            <p:nvPr/>
          </p:nvSpPr>
          <p:spPr>
            <a:xfrm rot="594328">
              <a:off x="1644737" y="5010171"/>
              <a:ext cx="1266848" cy="217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8" name="Retângulo 137"/>
            <p:cNvSpPr/>
            <p:nvPr/>
          </p:nvSpPr>
          <p:spPr>
            <a:xfrm rot="594328">
              <a:off x="2548571" y="5131178"/>
              <a:ext cx="670673" cy="363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9" name="CaixaDeTexto 138"/>
          <p:cNvSpPr txBox="1"/>
          <p:nvPr/>
        </p:nvSpPr>
        <p:spPr>
          <a:xfrm>
            <a:off x="6052595" y="2200967"/>
            <a:ext cx="799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CaixaDeTexto 139"/>
          <p:cNvSpPr txBox="1"/>
          <p:nvPr/>
        </p:nvSpPr>
        <p:spPr>
          <a:xfrm>
            <a:off x="7270927" y="2144068"/>
            <a:ext cx="1372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BACKBONE ÓPTICO e CABEAMENTO ESTRUTURADO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1" name="Picture 14" descr="http://icons.iconarchive.com/icons/icons-land/vista-hardware-devices/256/Computer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84" y="4713746"/>
            <a:ext cx="817519" cy="8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2" name="Conector reto 141"/>
          <p:cNvCxnSpPr/>
          <p:nvPr/>
        </p:nvCxnSpPr>
        <p:spPr>
          <a:xfrm>
            <a:off x="6870837" y="2282452"/>
            <a:ext cx="0" cy="68103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Picture 4" descr="http://www.fdknet.com.br/imagens/wifi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92" y="2685630"/>
            <a:ext cx="910296" cy="91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6" descr="http://www.pinnacle-telecom.com/pics/ico/ethernet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92" y="2676598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CaixaDeTexto 144"/>
          <p:cNvSpPr txBox="1"/>
          <p:nvPr/>
        </p:nvSpPr>
        <p:spPr>
          <a:xfrm>
            <a:off x="4404205" y="3121915"/>
            <a:ext cx="799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WiFi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CaixaDeTexto 145"/>
          <p:cNvSpPr txBox="1"/>
          <p:nvPr/>
        </p:nvSpPr>
        <p:spPr>
          <a:xfrm rot="20153536">
            <a:off x="4519848" y="3656867"/>
            <a:ext cx="1715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Videoconferência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CaixaDeTexto 146"/>
          <p:cNvSpPr txBox="1"/>
          <p:nvPr/>
        </p:nvSpPr>
        <p:spPr>
          <a:xfrm rot="19058234">
            <a:off x="4925938" y="4269264"/>
            <a:ext cx="1170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Impressão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" name="CaixaDeTexto 147"/>
          <p:cNvSpPr txBox="1"/>
          <p:nvPr/>
        </p:nvSpPr>
        <p:spPr>
          <a:xfrm rot="17975913">
            <a:off x="5674373" y="4184334"/>
            <a:ext cx="1170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Telefonia IP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CaixaDeTexto 148"/>
          <p:cNvSpPr txBox="1"/>
          <p:nvPr/>
        </p:nvSpPr>
        <p:spPr>
          <a:xfrm>
            <a:off x="7729267" y="4506275"/>
            <a:ext cx="679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CFTV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CaixaDeTexto 149"/>
          <p:cNvSpPr txBox="1"/>
          <p:nvPr/>
        </p:nvSpPr>
        <p:spPr>
          <a:xfrm rot="4304615">
            <a:off x="6236593" y="4455877"/>
            <a:ext cx="194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Microcomputadores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1" name="Grupo 150"/>
          <p:cNvGrpSpPr/>
          <p:nvPr/>
        </p:nvGrpSpPr>
        <p:grpSpPr>
          <a:xfrm>
            <a:off x="3495175" y="1365304"/>
            <a:ext cx="5398366" cy="4262490"/>
            <a:chOff x="196060" y="1643223"/>
            <a:chExt cx="3472975" cy="4404176"/>
          </a:xfrm>
        </p:grpSpPr>
        <p:sp>
          <p:nvSpPr>
            <p:cNvPr id="152" name="Retângulo 151"/>
            <p:cNvSpPr/>
            <p:nvPr/>
          </p:nvSpPr>
          <p:spPr>
            <a:xfrm>
              <a:off x="196060" y="2077695"/>
              <a:ext cx="3445182" cy="3969704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3" name="CaixaDeTexto 152"/>
            <p:cNvSpPr txBox="1"/>
            <p:nvPr/>
          </p:nvSpPr>
          <p:spPr>
            <a:xfrm rot="16200000">
              <a:off x="2489207" y="2526044"/>
              <a:ext cx="2062649" cy="29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USUÁRIOS</a:t>
              </a:r>
              <a:endPara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4" name="Picture 14" descr="http://www.gettyicons.com/free-icons/108/occupations/png/256/technicalsupportrepresentative_male_light_25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4512" y="5714718"/>
            <a:ext cx="537164" cy="5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6" descr="http://www.gettyicons.com/free-icons/108/occupations/png/256/technicalsupportrepresentative_female_light_256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6506" y="5699897"/>
            <a:ext cx="573017" cy="5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1" descr="http://t2.gstatic.com/images?q=tbn:ANd9GcQECyaarkZPVIq-lmuVHMGZBrsK65kwKcHuHBBOjISeoT-Qi93JiQ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51" y="5712776"/>
            <a:ext cx="547430" cy="54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3" descr="http://t3.gstatic.com/images?q=tbn:ANd9GcT5Ux-YyEtL9fNAYguWld18D4jPFiS2__BfwloYp0VpHm9looyW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08" y="5699124"/>
            <a:ext cx="561082" cy="56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CaixaDeTexto 157"/>
          <p:cNvSpPr txBox="1"/>
          <p:nvPr/>
        </p:nvSpPr>
        <p:spPr>
          <a:xfrm>
            <a:off x="3243720" y="5723494"/>
            <a:ext cx="148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SUPORTE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9" name="Picture 8" descr="http://emergentitsolutions.net.au/wp-content/uploads/2909-i-love-yaris-car-icon-png-4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5212" y="5488874"/>
            <a:ext cx="987652" cy="94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6" descr="http://files.softicons.com/download/transport-icons/standard-road-icons-by-aha-soft/png/256x256/Workers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55" y="5669494"/>
            <a:ext cx="582321" cy="5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Retângulo 160"/>
          <p:cNvSpPr/>
          <p:nvPr/>
        </p:nvSpPr>
        <p:spPr>
          <a:xfrm>
            <a:off x="180846" y="5667453"/>
            <a:ext cx="8674675" cy="601915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2" name="Picture 9" descr="http://icons.iconarchive.com/icons/designcontest/ecommerce-business/256/company-building-icon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98" y="648938"/>
            <a:ext cx="970038" cy="105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CaixaDeTexto 162"/>
          <p:cNvSpPr txBox="1"/>
          <p:nvPr/>
        </p:nvSpPr>
        <p:spPr>
          <a:xfrm>
            <a:off x="7997751" y="905575"/>
            <a:ext cx="79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6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925973" y="81898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Estrutura Básica/Inicial para os </a:t>
            </a:r>
            <a:r>
              <a:rPr lang="pt-BR" sz="3000" dirty="0" err="1" smtClean="0"/>
              <a:t>HUs</a:t>
            </a:r>
            <a:endParaRPr lang="pt-BR" sz="3000" dirty="0"/>
          </a:p>
        </p:txBody>
      </p:sp>
      <p:pic>
        <p:nvPicPr>
          <p:cNvPr id="109" name="Picture 4" descr="http://icons.iconarchive.com/icons/aha-soft/standard-city/256/university-icon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00" y="762304"/>
            <a:ext cx="916624" cy="9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3" y="1999339"/>
            <a:ext cx="7326016" cy="3301566"/>
          </a:xfrm>
          <a:prstGeom prst="rect">
            <a:avLst/>
          </a:prstGeom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945019" y="108003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Solução Sala Segura Padronizada</a:t>
            </a:r>
            <a:endParaRPr lang="pt-BR" sz="3000" dirty="0"/>
          </a:p>
        </p:txBody>
      </p:sp>
      <p:pic>
        <p:nvPicPr>
          <p:cNvPr id="5" name="Picture 4" descr="fire, hot, nero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39" y="4927657"/>
            <a:ext cx="960016" cy="9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bijoy.net/wp-content/uploads/2012/07/Security-Came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40" y="4863691"/>
            <a:ext cx="987914" cy="98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hristmas, snow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40" y="4691187"/>
            <a:ext cx="1358401" cy="13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www.hs-esslingen.de/fileadmin/medien/einrichtungen/Rechenzentrum/Icons/cab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91" y="5014166"/>
            <a:ext cx="779389" cy="7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www.tlrservices.com.au/images/Icon/Activity-Monitor-icon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596" y="4981317"/>
            <a:ext cx="797944" cy="7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://icons.iconarchive.com/icons/aha-soft/security/256/secrecy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5" y="4750344"/>
            <a:ext cx="1205547" cy="120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-144370" y="5762627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Ambiente Seguro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31103" y="5768156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Anti</a:t>
            </a:r>
            <a:endParaRPr lang="pt-BR" dirty="0" smtClean="0"/>
          </a:p>
          <a:p>
            <a:pPr algn="ctr"/>
            <a:r>
              <a:rPr lang="pt-BR" dirty="0" smtClean="0"/>
              <a:t>Incêndio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963710" y="5800726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Energia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042103" y="5783925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CFTV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167529" y="5800726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Climatização </a:t>
            </a:r>
          </a:p>
          <a:p>
            <a:pPr algn="ctr"/>
            <a:r>
              <a:rPr lang="pt-BR" dirty="0" smtClean="0"/>
              <a:t>de Precisão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494734" y="5768319"/>
            <a:ext cx="120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Rede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533617" y="5776023"/>
            <a:ext cx="120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Telemetria</a:t>
            </a:r>
          </a:p>
        </p:txBody>
      </p:sp>
      <p:cxnSp>
        <p:nvCxnSpPr>
          <p:cNvPr id="19" name="Conector reto 18"/>
          <p:cNvCxnSpPr/>
          <p:nvPr/>
        </p:nvCxnSpPr>
        <p:spPr>
          <a:xfrm flipH="1" flipV="1">
            <a:off x="569000" y="1753950"/>
            <a:ext cx="690632" cy="297119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945019" y="1590429"/>
            <a:ext cx="2453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>
                    <a:lumMod val="50000"/>
                  </a:schemeClr>
                </a:solidFill>
              </a:rPr>
              <a:t>Container</a:t>
            </a:r>
            <a:endParaRPr lang="pt-B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" name="Conector reto 20"/>
          <p:cNvCxnSpPr/>
          <p:nvPr/>
        </p:nvCxnSpPr>
        <p:spPr>
          <a:xfrm flipH="1" flipV="1">
            <a:off x="1100368" y="1201942"/>
            <a:ext cx="6928016" cy="100292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4" y="745608"/>
            <a:ext cx="1071672" cy="107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7" y="1186701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http://icons.iconarchive.com/icons/large-icons/large-weather/512/rain-ico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17" y="4972531"/>
            <a:ext cx="896328" cy="89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ímbolo de 'Não' 24"/>
          <p:cNvSpPr/>
          <p:nvPr/>
        </p:nvSpPr>
        <p:spPr>
          <a:xfrm>
            <a:off x="2395166" y="4940357"/>
            <a:ext cx="931753" cy="913228"/>
          </a:xfrm>
          <a:prstGeom prst="noSmoking">
            <a:avLst>
              <a:gd name="adj" fmla="val 716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26" name="Símbolo de 'Não' 25"/>
          <p:cNvSpPr/>
          <p:nvPr/>
        </p:nvSpPr>
        <p:spPr>
          <a:xfrm>
            <a:off x="1420547" y="5001566"/>
            <a:ext cx="809877" cy="805510"/>
          </a:xfrm>
          <a:prstGeom prst="noSmoking">
            <a:avLst>
              <a:gd name="adj" fmla="val 12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930259" y="5822189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À prova</a:t>
            </a:r>
          </a:p>
          <a:p>
            <a:pPr algn="ctr"/>
            <a:r>
              <a:rPr lang="pt-BR" dirty="0" smtClean="0"/>
              <a:t>d’água</a:t>
            </a:r>
            <a:endParaRPr lang="pt-BR" dirty="0"/>
          </a:p>
        </p:txBody>
      </p:sp>
      <p:sp>
        <p:nvSpPr>
          <p:cNvPr id="28" name="Retângulo de cantos arredondados 27"/>
          <p:cNvSpPr/>
          <p:nvPr/>
        </p:nvSpPr>
        <p:spPr>
          <a:xfrm>
            <a:off x="4606771" y="938711"/>
            <a:ext cx="2052919" cy="29879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Solução não Intrusiva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4609060" y="1291359"/>
            <a:ext cx="2052590" cy="29879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Solução Modular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746739" y="938711"/>
            <a:ext cx="2052919" cy="29879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Escalabilidade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2481159" y="947710"/>
            <a:ext cx="2052919" cy="29879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Rápida Implantação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2" name="Retângulo de cantos arredondados 31"/>
          <p:cNvSpPr/>
          <p:nvPr/>
        </p:nvSpPr>
        <p:spPr>
          <a:xfrm>
            <a:off x="2481159" y="1291359"/>
            <a:ext cx="2052919" cy="29879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1500" b="1" dirty="0" smtClean="0">
                <a:solidFill>
                  <a:schemeClr val="bg1"/>
                </a:solidFill>
              </a:rPr>
              <a:t>Durabilidade de 20 anos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6734400" y="1291359"/>
            <a:ext cx="2052919" cy="29879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Tolerante a Desastre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6734401" y="1648837"/>
            <a:ext cx="2061360" cy="29879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Custo 1,3 MR$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88" y="4930395"/>
            <a:ext cx="954020" cy="95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3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6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9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2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1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4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945019" y="108003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Solução Sala Segura Padronizada</a:t>
            </a:r>
            <a:endParaRPr lang="pt-BR" sz="3000" dirty="0"/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/>
          <a:stretch/>
        </p:blipFill>
        <p:spPr>
          <a:xfrm>
            <a:off x="569626" y="839448"/>
            <a:ext cx="7480092" cy="5554913"/>
          </a:xfrm>
          <a:prstGeom prst="snip2DiagRect">
            <a:avLst>
              <a:gd name="adj1" fmla="val 3190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76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322168" y="112733"/>
            <a:ext cx="8598020" cy="618821"/>
          </a:xfrm>
        </p:spPr>
        <p:txBody>
          <a:bodyPr/>
          <a:lstStyle/>
          <a:p>
            <a:pPr algn="ctr"/>
            <a:r>
              <a:rPr lang="pt-BR" sz="3000" dirty="0" smtClean="0"/>
              <a:t>RGHU – Rede de Gestão de Hospitais Universitários</a:t>
            </a:r>
            <a:endParaRPr lang="pt-BR" sz="3000" dirty="0"/>
          </a:p>
        </p:txBody>
      </p:sp>
      <p:pic>
        <p:nvPicPr>
          <p:cNvPr id="6" name="Picture 30" descr="http://www.awa-arcondicionado.com.br/imagens/icones/mapa_brasil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" y="820472"/>
            <a:ext cx="5688632" cy="5788186"/>
          </a:xfrm>
          <a:prstGeom prst="rect">
            <a:avLst/>
          </a:prstGeom>
          <a:noFill/>
          <a:ln w="12700">
            <a:noFill/>
          </a:ln>
          <a:effectLst>
            <a:outerShdw blurRad="50800" dist="50800" dir="5400000" algn="ctr" rotWithShape="0">
              <a:schemeClr val="bg1"/>
            </a:outerShdw>
          </a:effectLst>
          <a:extLst/>
        </p:spPr>
      </p:pic>
      <p:cxnSp>
        <p:nvCxnSpPr>
          <p:cNvPr id="7" name="Conector reto 6"/>
          <p:cNvCxnSpPr/>
          <p:nvPr/>
        </p:nvCxnSpPr>
        <p:spPr>
          <a:xfrm>
            <a:off x="4911080" y="2394634"/>
            <a:ext cx="0" cy="121229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4962993" y="2522757"/>
            <a:ext cx="0" cy="11366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>
            <a:off x="5015144" y="2674084"/>
            <a:ext cx="809" cy="10369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076056" y="2826483"/>
            <a:ext cx="0" cy="9409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5134443" y="2978882"/>
            <a:ext cx="0" cy="8494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>
            <a:off x="5245422" y="3145208"/>
            <a:ext cx="1311" cy="7342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49249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to 13"/>
          <p:cNvCxnSpPr/>
          <p:nvPr/>
        </p:nvCxnSpPr>
        <p:spPr>
          <a:xfrm flipH="1">
            <a:off x="3851920" y="3888745"/>
            <a:ext cx="139509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>
            <a:off x="3743030" y="3828292"/>
            <a:ext cx="139509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H="1">
            <a:off x="3686078" y="3767421"/>
            <a:ext cx="139509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3625374" y="3708086"/>
            <a:ext cx="139509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H="1">
            <a:off x="3571241" y="3655126"/>
            <a:ext cx="139509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3515990" y="3602166"/>
            <a:ext cx="139509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>
            <a:off x="4042587" y="3554411"/>
            <a:ext cx="60155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>
            <a:off x="5129051" y="2979043"/>
            <a:ext cx="3790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H="1">
            <a:off x="5073548" y="2827148"/>
            <a:ext cx="3790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014335" y="2679412"/>
            <a:ext cx="3790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H="1">
            <a:off x="4960612" y="2525138"/>
            <a:ext cx="3790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36" y="2104445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29" y="2289320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29" y="2527879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22" y="2694131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36" y="2910657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ector reto 29"/>
          <p:cNvCxnSpPr/>
          <p:nvPr/>
        </p:nvCxnSpPr>
        <p:spPr>
          <a:xfrm flipV="1">
            <a:off x="4077334" y="2367504"/>
            <a:ext cx="0" cy="10364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 flipV="1">
            <a:off x="4637750" y="3314338"/>
            <a:ext cx="5923" cy="24483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72" y="3074266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V="1">
            <a:off x="4139952" y="2708920"/>
            <a:ext cx="0" cy="6902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49249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ector reto 34"/>
          <p:cNvCxnSpPr/>
          <p:nvPr/>
        </p:nvCxnSpPr>
        <p:spPr>
          <a:xfrm flipH="1">
            <a:off x="4137571" y="2710136"/>
            <a:ext cx="28803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80" y="2441721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ector reto 36"/>
          <p:cNvCxnSpPr/>
          <p:nvPr/>
        </p:nvCxnSpPr>
        <p:spPr>
          <a:xfrm flipV="1">
            <a:off x="4000120" y="3060504"/>
            <a:ext cx="0" cy="3074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 flipH="1">
            <a:off x="3715874" y="3065540"/>
            <a:ext cx="28803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4" y="2834193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Conector reto 39"/>
          <p:cNvCxnSpPr/>
          <p:nvPr/>
        </p:nvCxnSpPr>
        <p:spPr>
          <a:xfrm flipV="1">
            <a:off x="3347864" y="1483474"/>
            <a:ext cx="0" cy="19308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3127252" y="2313476"/>
            <a:ext cx="0" cy="11774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H="1">
            <a:off x="3345728" y="3413460"/>
            <a:ext cx="28803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H="1">
            <a:off x="3127252" y="3500467"/>
            <a:ext cx="51603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52" y="2065775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Conector reto 44"/>
          <p:cNvCxnSpPr/>
          <p:nvPr/>
        </p:nvCxnSpPr>
        <p:spPr>
          <a:xfrm flipH="1">
            <a:off x="2670052" y="3559174"/>
            <a:ext cx="10198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 flipV="1">
            <a:off x="1939304" y="1399880"/>
            <a:ext cx="0" cy="22690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 flipV="1">
            <a:off x="1339169" y="2065776"/>
            <a:ext cx="1711" cy="179926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V="1">
            <a:off x="616323" y="2885720"/>
            <a:ext cx="0" cy="10509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 flipV="1">
            <a:off x="1610380" y="3143408"/>
            <a:ext cx="5300" cy="6218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 flipH="1">
            <a:off x="1948610" y="3668881"/>
            <a:ext cx="177478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 flipH="1">
            <a:off x="1605871" y="3765299"/>
            <a:ext cx="19928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H="1">
            <a:off x="1339169" y="3863429"/>
            <a:ext cx="242213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H="1">
            <a:off x="611560" y="3944853"/>
            <a:ext cx="311659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72" y="2917498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0136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36" y="1899534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76" y="1050500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44" y="3174276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79" y="1106534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Conector reto 59"/>
          <p:cNvCxnSpPr/>
          <p:nvPr/>
        </p:nvCxnSpPr>
        <p:spPr>
          <a:xfrm flipV="1">
            <a:off x="3872944" y="3944854"/>
            <a:ext cx="0" cy="16118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V="1">
            <a:off x="3638404" y="3793235"/>
            <a:ext cx="0" cy="367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 flipH="1">
            <a:off x="3445780" y="4161035"/>
            <a:ext cx="19750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 flipV="1">
            <a:off x="3806103" y="3954659"/>
            <a:ext cx="0" cy="78274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 flipV="1">
            <a:off x="3746679" y="3935437"/>
            <a:ext cx="0" cy="6314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>
          <a:xfrm flipH="1">
            <a:off x="3271800" y="4564501"/>
            <a:ext cx="47620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/>
          <p:cNvCxnSpPr/>
          <p:nvPr/>
        </p:nvCxnSpPr>
        <p:spPr>
          <a:xfrm flipV="1">
            <a:off x="3273837" y="4564501"/>
            <a:ext cx="0" cy="40260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 flipV="1">
            <a:off x="3693216" y="3861048"/>
            <a:ext cx="0" cy="6314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H="1">
            <a:off x="2796418" y="4492138"/>
            <a:ext cx="901713" cy="3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48" y="4296170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24" y="4855973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25" y="4557079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172" y="3946475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Conector reto 72"/>
          <p:cNvCxnSpPr/>
          <p:nvPr/>
        </p:nvCxnSpPr>
        <p:spPr>
          <a:xfrm flipV="1">
            <a:off x="3935397" y="3936669"/>
            <a:ext cx="0" cy="19646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/>
          <p:cNvCxnSpPr/>
          <p:nvPr/>
        </p:nvCxnSpPr>
        <p:spPr>
          <a:xfrm flipH="1">
            <a:off x="3038698" y="5900965"/>
            <a:ext cx="901713" cy="3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flipH="1">
            <a:off x="3450505" y="5556340"/>
            <a:ext cx="423563" cy="3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56" y="5661248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12" y="5316623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Conector reto 77"/>
          <p:cNvCxnSpPr/>
          <p:nvPr/>
        </p:nvCxnSpPr>
        <p:spPr>
          <a:xfrm flipV="1">
            <a:off x="4003906" y="3936670"/>
            <a:ext cx="0" cy="926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 flipV="1">
            <a:off x="4295973" y="3995933"/>
            <a:ext cx="0" cy="2437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H="1">
            <a:off x="3997740" y="4862525"/>
            <a:ext cx="646404" cy="3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72" y="4622808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Conector reto 81"/>
          <p:cNvCxnSpPr/>
          <p:nvPr/>
        </p:nvCxnSpPr>
        <p:spPr>
          <a:xfrm flipH="1">
            <a:off x="4003906" y="3940838"/>
            <a:ext cx="85612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 flipH="1">
            <a:off x="3915981" y="3998314"/>
            <a:ext cx="38350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 flipV="1">
            <a:off x="4857849" y="3935438"/>
            <a:ext cx="0" cy="4129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08" y="4060785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44" y="4161035"/>
            <a:ext cx="480144" cy="48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9" descr="http://icons.iconarchive.com/icons/designcontest/ecommerce-business/256/company-building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68" y="3261084"/>
            <a:ext cx="897973" cy="9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http://www.ebserh.mec.gov.br/templates/ebserh/images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16" y="3560870"/>
            <a:ext cx="607013" cy="14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CaixaDeTexto 88"/>
          <p:cNvSpPr txBox="1"/>
          <p:nvPr/>
        </p:nvSpPr>
        <p:spPr>
          <a:xfrm>
            <a:off x="329546" y="4455071"/>
            <a:ext cx="22761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Rede de Alto Desempenho e missão crítica para integração em tempo real de todos os Hospitais Universitário Federais</a:t>
            </a:r>
            <a:endParaRPr lang="pt-BR" b="1" dirty="0"/>
          </a:p>
        </p:txBody>
      </p:sp>
      <p:graphicFrame>
        <p:nvGraphicFramePr>
          <p:cNvPr id="90" name="Tabela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71302"/>
              </p:ext>
            </p:extLst>
          </p:nvPr>
        </p:nvGraphicFramePr>
        <p:xfrm>
          <a:off x="6274166" y="931238"/>
          <a:ext cx="2592288" cy="5749359"/>
        </p:xfrm>
        <a:graphic>
          <a:graphicData uri="http://schemas.openxmlformats.org/drawingml/2006/table">
            <a:tbl>
              <a:tblPr/>
              <a:tblGrid>
                <a:gridCol w="203666"/>
                <a:gridCol w="278278"/>
                <a:gridCol w="605113"/>
                <a:gridCol w="551328"/>
                <a:gridCol w="953903"/>
              </a:tblGrid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UF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IFES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Sigla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RGHU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UFMA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RNP </a:t>
                      </a:r>
                    </a:p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reviu</a:t>
                      </a:r>
                      <a:r>
                        <a:rPr lang="pt-BR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prazos.</a:t>
                      </a:r>
                    </a:p>
                    <a:p>
                      <a:pPr algn="ctr" fontAlgn="ctr"/>
                      <a:r>
                        <a:rPr lang="pt-BR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Previsão até out/</a:t>
                      </a:r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UFTM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HCTM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UFPI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HUPI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UFES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HUCAM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RN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UFRN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MEJC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RN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UFRN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RN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UFRN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HUOL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UFGD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HUGD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HUSE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UFAM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HUGV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UFMT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HUJM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UFC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HUWC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UFC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MEAC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UFBA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HUPES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UFBA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MCO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UFPE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HCPE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fevereiro</a:t>
                      </a:r>
                      <a:r>
                        <a:rPr lang="pt-B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2015 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UFMG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HCMG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UFSM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HUSM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UFPB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HULW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UFMS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HUMAP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UNIVASF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HEWAB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UFAL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HUPAA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HUCFF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UFJF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HUJF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UFPEL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HEPEL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IPPMG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UFRJ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IPUB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UFRGS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HCPA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665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UFCG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HUJB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09" y="5512252"/>
            <a:ext cx="2143774" cy="11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500"/>
                            </p:stCondLst>
                            <p:childTnLst>
                              <p:par>
                                <p:cTn id="2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13" y="4729982"/>
            <a:ext cx="1461570" cy="1416500"/>
          </a:xfrm>
          <a:prstGeom prst="rect">
            <a:avLst/>
          </a:prstGeom>
        </p:spPr>
      </p:pic>
      <p:sp>
        <p:nvSpPr>
          <p:cNvPr id="4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322168" y="112733"/>
            <a:ext cx="8598020" cy="618821"/>
          </a:xfrm>
        </p:spPr>
        <p:txBody>
          <a:bodyPr/>
          <a:lstStyle/>
          <a:p>
            <a:pPr algn="ctr"/>
            <a:r>
              <a:rPr lang="pt-BR" sz="3000" dirty="0" smtClean="0"/>
              <a:t>RUTE – </a:t>
            </a:r>
            <a:r>
              <a:rPr lang="pt-BR" sz="3000" dirty="0" smtClean="0"/>
              <a:t>Rede </a:t>
            </a:r>
            <a:r>
              <a:rPr lang="pt-BR" sz="3000" dirty="0" smtClean="0"/>
              <a:t>Universitária de Telemedicina</a:t>
            </a:r>
            <a:endParaRPr lang="pt-BR" sz="3000" dirty="0"/>
          </a:p>
        </p:txBody>
      </p:sp>
      <p:pic>
        <p:nvPicPr>
          <p:cNvPr id="5" name="Picture 2" descr="http://png-1.findicons.com/files/icons/183/gis_gps_map/128/hospi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9" y="551626"/>
            <a:ext cx="1929217" cy="192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dn1.iconfinder.com/data/icons/iconslandgps/PNG/128x128/Places/Pharmac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632" y="4275441"/>
            <a:ext cx="1578111" cy="15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aha-soft/standard-city/256/university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47" y="852973"/>
            <a:ext cx="1862835" cy="186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digitalspecimen.com/wp-content/uploads/2013/02/graduat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12" y="2269021"/>
            <a:ext cx="964704" cy="9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digitalspecimen.com/wp-content/uploads/2013/02/graduat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42" y="2534008"/>
            <a:ext cx="964704" cy="9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digitalspecimen.com/wp-content/uploads/2013/02/graduat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41" y="2772899"/>
            <a:ext cx="964704" cy="9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images.all-free-download.com/images/graphiclarge/presentation_972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38" y="2498914"/>
            <a:ext cx="1397364" cy="13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moodle.cardinalwiseman.coventry.sch.uk/pluginfile.php/950/course/summary/student_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55" y="3231844"/>
            <a:ext cx="1011517" cy="101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cdn1.iconfinder.com/data/icons/SIGMA/medical/png/400/docto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33" y="1652013"/>
            <a:ext cx="1127484" cy="11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www.iconesgratis.net/imagens/pati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782" y="2123310"/>
            <a:ext cx="1442751" cy="12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://unrulybodies.files.wordpress.com/2012/02/scalpel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1" y="2540465"/>
            <a:ext cx="1005836" cy="6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://www.iconesgratis.net/imagens/pati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6042" y="2758499"/>
            <a:ext cx="691219" cy="58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http://unrulybodies.files.wordpress.com/2012/02/scalpel.pn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74" y="3001610"/>
            <a:ext cx="458240" cy="3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iconesgratis.net/imagens/pati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3424" y="5028655"/>
            <a:ext cx="648072" cy="5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http://unrulybodies.files.wordpress.com/2012/02/scalpel.png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504" y="5267168"/>
            <a:ext cx="412611" cy="27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png-5.findicons.com/files/icons/2035/medical_icons_for/256/docto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26" y="5023191"/>
            <a:ext cx="1256227" cy="125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2" descr="http://1.bp.blogspot.com/-14f8l_2U4MY/T9EUem0Lq6I/AAAAAAAAAFM/nbUqbHr_uT4/s1600/arrow_curved_blu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657" y="2846479"/>
            <a:ext cx="2269796" cy="45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6" descr="http://livingtohim.com/wp-content/uploads/2010/11/VideoIcon-300x30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4004" y="3001610"/>
            <a:ext cx="871898" cy="8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2" descr="http://1.bp.blogspot.com/-14f8l_2U4MY/T9EUem0Lq6I/AAAAAAAAAFM/nbUqbHr_uT4/s1600/arrow_curved_blue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8019" flipH="1">
            <a:off x="2421738" y="3722997"/>
            <a:ext cx="1840377" cy="5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http://icons.iconseeker.com/png/fullsize/black-glossy/network-64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42" y="2846479"/>
            <a:ext cx="1097822" cy="10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2" descr="http://1.bp.blogspot.com/-14f8l_2U4MY/T9EUem0Lq6I/AAAAAAAAAFM/nbUqbHr_uT4/s1600/arrow_curved_blue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927214" y="3684969"/>
            <a:ext cx="2797336" cy="55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2118702" y="961482"/>
            <a:ext cx="4131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</a:rPr>
              <a:t>O que é</a:t>
            </a:r>
            <a:r>
              <a:rPr lang="pt-BR" b="1" dirty="0" smtClean="0">
                <a:solidFill>
                  <a:schemeClr val="bg1">
                    <a:lumMod val="50000"/>
                  </a:schemeClr>
                </a:solidFill>
              </a:rPr>
              <a:t>: Comunidade em saúde, interligada e integrada por vídeo de alta qualidade para desenvolver a pesquisa, a educação e a segunda opinião formativa entre pesquisadores, professores e alunos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5149964" y="4564345"/>
            <a:ext cx="3621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</a:rPr>
              <a:t>Objetivo:</a:t>
            </a:r>
            <a:r>
              <a:rPr lang="pt-BR" b="1" dirty="0" smtClean="0">
                <a:solidFill>
                  <a:schemeClr val="bg1">
                    <a:lumMod val="50000"/>
                  </a:schemeClr>
                </a:solidFill>
              </a:rPr>
              <a:t> qualificar e fixar recursos humanos em saúde, interiorizando os recursos de comunicação entre hospitais de ensino e faculdades de medicina.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28214" y="4146028"/>
            <a:ext cx="1899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</a:rPr>
              <a:t>Visão</a:t>
            </a:r>
            <a:r>
              <a:rPr lang="pt-BR" b="1" dirty="0" smtClean="0">
                <a:solidFill>
                  <a:schemeClr val="bg1">
                    <a:lumMod val="50000"/>
                  </a:schemeClr>
                </a:solidFill>
              </a:rPr>
              <a:t>: Será a maior e melhor rede universitária de telemedicina em operação no mundo</a:t>
            </a:r>
            <a:endParaRPr lang="pt-B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1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9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9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9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9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9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9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9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9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9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9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9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9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89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19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49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9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9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39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89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19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49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79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9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81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1122389" y="91084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Disponibilidade Almejada</a:t>
            </a:r>
            <a:endParaRPr lang="pt-BR" sz="3000" dirty="0"/>
          </a:p>
        </p:txBody>
      </p:sp>
      <p:grpSp>
        <p:nvGrpSpPr>
          <p:cNvPr id="42" name="Grupo 41"/>
          <p:cNvGrpSpPr>
            <a:grpSpLocks noChangeAspect="1"/>
          </p:cNvGrpSpPr>
          <p:nvPr/>
        </p:nvGrpSpPr>
        <p:grpSpPr>
          <a:xfrm>
            <a:off x="277846" y="914014"/>
            <a:ext cx="7967879" cy="5628283"/>
            <a:chOff x="1540238" y="803720"/>
            <a:chExt cx="8828568" cy="6236249"/>
          </a:xfrm>
        </p:grpSpPr>
        <p:pic>
          <p:nvPicPr>
            <p:cNvPr id="26" name="Picture 6" descr="http://www.universal-web-design.com/vectors/arrows/00084/larg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69881" flipH="1">
              <a:off x="1983644" y="1230370"/>
              <a:ext cx="7218071" cy="483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upo 40"/>
            <p:cNvGrpSpPr>
              <a:grpSpLocks noChangeAspect="1"/>
            </p:cNvGrpSpPr>
            <p:nvPr/>
          </p:nvGrpSpPr>
          <p:grpSpPr>
            <a:xfrm>
              <a:off x="1540238" y="803720"/>
              <a:ext cx="8828568" cy="6236249"/>
              <a:chOff x="1540238" y="803720"/>
              <a:chExt cx="8828568" cy="6236249"/>
            </a:xfrm>
          </p:grpSpPr>
          <p:pic>
            <p:nvPicPr>
              <p:cNvPr id="28" name="Picture 30" descr="http://alto-inc.com/wp-content/uploads/2012/11/067954-3d-glossy-blue-orb-icon-alphanumeric-number-1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106" y="4601569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tângulo 28"/>
              <p:cNvSpPr/>
              <p:nvPr/>
            </p:nvSpPr>
            <p:spPr>
              <a:xfrm>
                <a:off x="1540238" y="4216848"/>
                <a:ext cx="181492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4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99,671%</a:t>
                </a:r>
              </a:p>
            </p:txBody>
          </p:sp>
          <p:pic>
            <p:nvPicPr>
              <p:cNvPr id="31" name="Picture 28" descr="http://www.menglam.com/images/Orange_Number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5293" y="2953946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tângulo 31"/>
              <p:cNvSpPr/>
              <p:nvPr/>
            </p:nvSpPr>
            <p:spPr>
              <a:xfrm>
                <a:off x="2979866" y="2549651"/>
                <a:ext cx="1811714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4400" b="1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99,741%</a:t>
                </a:r>
              </a:p>
            </p:txBody>
          </p:sp>
          <p:pic>
            <p:nvPicPr>
              <p:cNvPr id="34" name="Picture 12" descr="http://www.netkurs.net/images/3m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993" y="1561634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tângulo 34"/>
              <p:cNvSpPr/>
              <p:nvPr/>
            </p:nvSpPr>
            <p:spPr>
              <a:xfrm>
                <a:off x="4131483" y="1411686"/>
                <a:ext cx="195117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4400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99,982%</a:t>
                </a:r>
              </a:p>
            </p:txBody>
          </p:sp>
          <p:pic>
            <p:nvPicPr>
              <p:cNvPr id="37" name="Picture 8" descr="http://etc-mysitemyway.s3.amazonaws.com/icons/legacy-previews/icons-256/3d-glossy-green-orbs-icons-alphanumeric/102990-3d-glossy-green-orb-icon-alphanumeric-number-4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0406" y="803720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tângulo 37"/>
              <p:cNvSpPr/>
              <p:nvPr/>
            </p:nvSpPr>
            <p:spPr>
              <a:xfrm>
                <a:off x="6598220" y="857121"/>
                <a:ext cx="195438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4400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ency FB" panose="020B0503020202020204" pitchFamily="34" charset="0"/>
                  </a:rPr>
                  <a:t>99,995%</a:t>
                </a:r>
              </a:p>
            </p:txBody>
          </p:sp>
        </p:grpSp>
      </p:grpSp>
      <p:sp>
        <p:nvSpPr>
          <p:cNvPr id="39" name="Retângulo 38"/>
          <p:cNvSpPr/>
          <p:nvPr/>
        </p:nvSpPr>
        <p:spPr>
          <a:xfrm>
            <a:off x="6206774" y="3318422"/>
            <a:ext cx="2873287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Padrão TIER</a:t>
            </a:r>
          </a:p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Norma TIA 942</a:t>
            </a:r>
          </a:p>
          <a:p>
            <a:r>
              <a:rPr lang="pt-BR" i="1" dirty="0" err="1">
                <a:latin typeface="Myriad Pro" panose="020B0503030403020204" pitchFamily="34" charset="0"/>
              </a:rPr>
              <a:t>Telecommunications</a:t>
            </a:r>
            <a:r>
              <a:rPr lang="pt-BR" i="1" dirty="0">
                <a:latin typeface="Myriad Pro" panose="020B0503030403020204" pitchFamily="34" charset="0"/>
              </a:rPr>
              <a:t> </a:t>
            </a:r>
            <a:endParaRPr lang="pt-BR" i="1" dirty="0" smtClean="0">
              <a:latin typeface="Myriad Pro" panose="020B0503030403020204" pitchFamily="34" charset="0"/>
            </a:endParaRPr>
          </a:p>
          <a:p>
            <a:r>
              <a:rPr lang="pt-BR" i="1" dirty="0" smtClean="0">
                <a:latin typeface="Myriad Pro" panose="020B0503030403020204" pitchFamily="34" charset="0"/>
              </a:rPr>
              <a:t>Industries </a:t>
            </a:r>
            <a:r>
              <a:rPr lang="pt-BR" i="1" dirty="0" err="1">
                <a:latin typeface="Myriad Pro" panose="020B0503030403020204" pitchFamily="34" charset="0"/>
              </a:rPr>
              <a:t>Association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graphicFrame>
        <p:nvGraphicFramePr>
          <p:cNvPr id="40" name="Tabela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253248"/>
              </p:ext>
            </p:extLst>
          </p:nvPr>
        </p:nvGraphicFramePr>
        <p:xfrm>
          <a:off x="3142462" y="4995149"/>
          <a:ext cx="5821663" cy="1693545"/>
        </p:xfrm>
        <a:graphic>
          <a:graphicData uri="http://schemas.openxmlformats.org/drawingml/2006/table">
            <a:tbl>
              <a:tblPr/>
              <a:tblGrid>
                <a:gridCol w="622731"/>
                <a:gridCol w="1544638"/>
                <a:gridCol w="1836510"/>
                <a:gridCol w="1817784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Tier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Disponibilidade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Indisponibilidade Anual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Indisponibilidade Mensal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99,995%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0h 27min 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0h 2min 15 </a:t>
                      </a:r>
                      <a:r>
                        <a:rPr lang="pt-BR" sz="18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seg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99,982%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1h 34min 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0h 6min 42 </a:t>
                      </a:r>
                      <a:r>
                        <a:rPr lang="pt-BR" sz="18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seg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99,741%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22h 41min 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2h 31min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99,671%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28h 50min 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3h 10min</a:t>
                      </a:r>
                      <a:endParaRPr lang="pt-BR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0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1063917" y="113426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Visão de Futuro para a TI</a:t>
            </a:r>
            <a:endParaRPr lang="pt-BR" sz="3000" dirty="0"/>
          </a:p>
        </p:txBody>
      </p:sp>
      <p:grpSp>
        <p:nvGrpSpPr>
          <p:cNvPr id="27" name="Grupo 26"/>
          <p:cNvGrpSpPr>
            <a:grpSpLocks noChangeAspect="1"/>
          </p:cNvGrpSpPr>
          <p:nvPr/>
        </p:nvGrpSpPr>
        <p:grpSpPr>
          <a:xfrm>
            <a:off x="147532" y="1614198"/>
            <a:ext cx="8687121" cy="4092616"/>
            <a:chOff x="384755" y="834592"/>
            <a:chExt cx="11787374" cy="5553186"/>
          </a:xfrm>
        </p:grpSpPr>
        <p:pic>
          <p:nvPicPr>
            <p:cNvPr id="8" name="Picture 2" descr="http://fc06.deviantart.net/fs71/f/2013/143/c/2/hand_png_by_digitalwideresource-d4ldrpx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755" y="838571"/>
              <a:ext cx="2748109" cy="160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motorgarant.ru/images/our_process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6648" y="834592"/>
              <a:ext cx="1694846" cy="169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ttp://icongal.com/gallery/image/11017/user_client_business_man_business_clien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650" y="2487873"/>
              <a:ext cx="1617465" cy="1617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://wcdn3.dataknet.com/static/resources/icons/set35/f41ef2f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1519" y="2786615"/>
              <a:ext cx="1808182" cy="180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files.softicons.com/download/transport-icons/standard-road-icons-by-aha-soft/png/256x256/Worker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414" y="2446308"/>
              <a:ext cx="2044182" cy="2044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2.bp.blogspot.com/-ixUuunnRXDw/T7VgRSAqz1I/AAAAAAAAAOI/z6VRKZChEx0/s1600/server+rac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176" y="4490490"/>
              <a:ext cx="1543694" cy="1600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http://www.panurgy.com/wp-content/uploads/2013/02/panurgy-icon-cloud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592" y="4398713"/>
              <a:ext cx="2531537" cy="1989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eta para a direita 14"/>
            <p:cNvSpPr/>
            <p:nvPr/>
          </p:nvSpPr>
          <p:spPr>
            <a:xfrm>
              <a:off x="3262714" y="1082981"/>
              <a:ext cx="6373488" cy="1291897"/>
            </a:xfrm>
            <a:prstGeom prst="rightArrow">
              <a:avLst>
                <a:gd name="adj1" fmla="val 65443"/>
                <a:gd name="adj2" fmla="val 50000"/>
              </a:avLst>
            </a:prstGeom>
            <a:gradFill>
              <a:gsLst>
                <a:gs pos="0">
                  <a:srgbClr val="ED7D31"/>
                </a:gs>
                <a:gs pos="33000">
                  <a:srgbClr val="E5D4B1"/>
                </a:gs>
                <a:gs pos="55000">
                  <a:srgbClr val="70AD47">
                    <a:lumMod val="20000"/>
                    <a:lumOff val="80000"/>
                  </a:srgbClr>
                </a:gs>
                <a:gs pos="100000">
                  <a:srgbClr val="00B050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Seta para a direita 15"/>
            <p:cNvSpPr/>
            <p:nvPr/>
          </p:nvSpPr>
          <p:spPr>
            <a:xfrm>
              <a:off x="3262714" y="2977629"/>
              <a:ext cx="6373488" cy="1291897"/>
            </a:xfrm>
            <a:prstGeom prst="rightArrow">
              <a:avLst>
                <a:gd name="adj1" fmla="val 65443"/>
                <a:gd name="adj2" fmla="val 50000"/>
              </a:avLst>
            </a:prstGeom>
            <a:gradFill>
              <a:gsLst>
                <a:gs pos="0">
                  <a:srgbClr val="ED7D31"/>
                </a:gs>
                <a:gs pos="33000">
                  <a:srgbClr val="E5D4B1"/>
                </a:gs>
                <a:gs pos="55000">
                  <a:srgbClr val="70AD47">
                    <a:lumMod val="20000"/>
                    <a:lumOff val="80000"/>
                  </a:srgbClr>
                </a:gs>
                <a:gs pos="100000">
                  <a:srgbClr val="00B050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Seta para a direita 16"/>
            <p:cNvSpPr/>
            <p:nvPr/>
          </p:nvSpPr>
          <p:spPr>
            <a:xfrm>
              <a:off x="3262714" y="4720202"/>
              <a:ext cx="6373488" cy="1291897"/>
            </a:xfrm>
            <a:prstGeom prst="rightArrow">
              <a:avLst>
                <a:gd name="adj1" fmla="val 65443"/>
                <a:gd name="adj2" fmla="val 50000"/>
              </a:avLst>
            </a:prstGeom>
            <a:gradFill>
              <a:gsLst>
                <a:gs pos="0">
                  <a:srgbClr val="ED7D31"/>
                </a:gs>
                <a:gs pos="33000">
                  <a:srgbClr val="E5D4B1"/>
                </a:gs>
                <a:gs pos="55000">
                  <a:srgbClr val="70AD47">
                    <a:lumMod val="20000"/>
                    <a:lumOff val="80000"/>
                  </a:srgbClr>
                </a:gs>
                <a:gs pos="100000">
                  <a:srgbClr val="00B050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3172884" y="2083199"/>
              <a:ext cx="1949067" cy="50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pt-BR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MANUAL</a:t>
              </a:r>
              <a:endPara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6703140" y="1729387"/>
              <a:ext cx="2914041" cy="87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pt-BR" b="1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  <a:p>
              <a:pPr defTabSz="914400"/>
              <a:r>
                <a:rPr lang="pt-BR" b="1" dirty="0" smtClean="0">
                  <a:solidFill>
                    <a:srgbClr val="70AD4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AUTOMÁTICO</a:t>
              </a:r>
              <a:endParaRPr lang="pt-BR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3183839" y="3990370"/>
              <a:ext cx="2931685" cy="50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pt-BR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SOMENTE TI</a:t>
              </a:r>
              <a:endPara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6546721" y="3990369"/>
              <a:ext cx="2982376" cy="50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pt-BR" b="1" dirty="0" smtClean="0">
                  <a:solidFill>
                    <a:srgbClr val="70AD4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TODO NEGÓCIO</a:t>
              </a:r>
              <a:endParaRPr lang="pt-BR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3186739" y="5715032"/>
              <a:ext cx="3258254" cy="50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pt-BR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EQUIPAMENTOS</a:t>
              </a:r>
              <a:endPara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654371" y="5715032"/>
              <a:ext cx="1873715" cy="50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pt-BR" b="1" dirty="0" smtClean="0">
                  <a:solidFill>
                    <a:srgbClr val="70AD4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NUVEM</a:t>
              </a:r>
              <a:endParaRPr lang="pt-BR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5110463" y="1433338"/>
              <a:ext cx="3371841" cy="54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b="1" dirty="0" smtClean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  <a:cs typeface="Arial" charset="0"/>
                </a:rPr>
                <a:t>AUTOMAÇÃO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2808765" y="3343709"/>
              <a:ext cx="7006455" cy="54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b="1" dirty="0" smtClean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  <a:cs typeface="Arial" charset="0"/>
                </a:rPr>
                <a:t>IMPACTO NOS NEGÓCIOS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4051861" y="5106644"/>
              <a:ext cx="4517108" cy="54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b="1" dirty="0" smtClean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  <a:cs typeface="Arial" charset="0"/>
                </a:rPr>
                <a:t>TI COMO SERVIÇO</a:t>
              </a:r>
            </a:p>
          </p:txBody>
        </p:sp>
      </p:grpSp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1039393" y="153341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Degraus para TI como Serviço</a:t>
            </a:r>
            <a:endParaRPr lang="pt-BR" sz="3000" dirty="0"/>
          </a:p>
        </p:txBody>
      </p:sp>
      <p:grpSp>
        <p:nvGrpSpPr>
          <p:cNvPr id="31" name="Grupo 30"/>
          <p:cNvGrpSpPr/>
          <p:nvPr/>
        </p:nvGrpSpPr>
        <p:grpSpPr>
          <a:xfrm>
            <a:off x="680227" y="809765"/>
            <a:ext cx="8295452" cy="5316142"/>
            <a:chOff x="1467760" y="684910"/>
            <a:chExt cx="9731673" cy="5969232"/>
          </a:xfrm>
        </p:grpSpPr>
        <p:sp>
          <p:nvSpPr>
            <p:cNvPr id="32" name="Retângulo 31"/>
            <p:cNvSpPr/>
            <p:nvPr/>
          </p:nvSpPr>
          <p:spPr>
            <a:xfrm>
              <a:off x="2566735" y="4214272"/>
              <a:ext cx="1270384" cy="1386662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100" b="1" kern="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Armazenamento Computadores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000" b="1" kern="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Rede</a:t>
              </a:r>
              <a:endParaRPr lang="pt-BR" sz="1400" b="1" kern="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3919023" y="3644711"/>
              <a:ext cx="1270384" cy="129328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36000" rIns="3600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2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Virtualização</a:t>
              </a:r>
              <a:r>
                <a:rPr lang="pt-BR" sz="14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 de Servidores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5272155" y="3032642"/>
              <a:ext cx="1270384" cy="189620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36000" rIns="3600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2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Virtualização</a:t>
              </a:r>
              <a:r>
                <a:rPr lang="pt-BR" sz="14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 de Desktops e Aplicativos</a:t>
              </a: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6624443" y="2360574"/>
              <a:ext cx="1270384" cy="2568272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36000" rIns="3600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2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Orquestração </a:t>
              </a:r>
              <a:r>
                <a:rPr lang="pt-BR" sz="16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na nuvem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100" b="1" kern="0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Público e Privado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LaaS</a:t>
              </a:r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7985515" y="1712502"/>
              <a:ext cx="1270384" cy="3216344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36000" rIns="3600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1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Multisserviços</a:t>
              </a:r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9337803" y="1136438"/>
              <a:ext cx="1270384" cy="3792408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36000" rIns="3600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b="1" kern="0" dirty="0">
                  <a:latin typeface="Myriad Pro" panose="020B0503030403020204" pitchFamily="34" charset="0"/>
                </a:rPr>
                <a:t>TI como Serviço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00" b="1" kern="0" dirty="0">
                <a:latin typeface="Myriad Pro" panose="020B0503030403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100" b="1" kern="0" dirty="0">
                  <a:latin typeface="Myriad Pro" panose="020B0503030403020204" pitchFamily="34" charset="0"/>
                </a:rPr>
                <a:t>Infraestrutura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050" b="1" kern="0" dirty="0">
                <a:latin typeface="Myriad Pro" panose="020B0503030403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b="1" kern="0" dirty="0">
                  <a:latin typeface="Myriad Pro" panose="020B0503030403020204" pitchFamily="34" charset="0"/>
                </a:rPr>
                <a:t>Aplicativos</a:t>
              </a:r>
              <a:endParaRPr lang="pt-BR" sz="1200" b="1" kern="0" dirty="0">
                <a:latin typeface="Myriad Pro" panose="020B0503030403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900" b="1" kern="0" dirty="0">
                <a:latin typeface="Myriad Pro" panose="020B0503030403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b="1" kern="0" dirty="0">
                  <a:latin typeface="Myriad Pro" panose="020B0503030403020204" pitchFamily="34" charset="0"/>
                </a:rPr>
                <a:t>Carga de trabalho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800" b="1" kern="0" dirty="0">
                <a:latin typeface="Myriad Pro" panose="020B0503030403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b="1" kern="0" dirty="0">
                  <a:latin typeface="Myriad Pro" panose="020B0503030403020204" pitchFamily="34" charset="0"/>
                </a:rPr>
                <a:t>Serviços</a:t>
              </a:r>
              <a:endParaRPr lang="pt-BR" sz="1200" b="1" kern="0" dirty="0">
                <a:latin typeface="Myriad Pro" panose="020B0503030403020204" pitchFamily="34" charset="0"/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3919023" y="5024870"/>
              <a:ext cx="2623516" cy="576064"/>
            </a:xfrm>
            <a:prstGeom prst="rect">
              <a:avLst/>
            </a:prstGeom>
            <a:gradFill>
              <a:gsLst>
                <a:gs pos="24000">
                  <a:schemeClr val="accent4">
                    <a:lumMod val="60000"/>
                    <a:lumOff val="40000"/>
                  </a:schemeClr>
                </a:gs>
                <a:gs pos="71000">
                  <a:schemeClr val="accent2">
                    <a:lumMod val="20000"/>
                    <a:lumOff val="80000"/>
                  </a:schemeClr>
                </a:gs>
              </a:gsLst>
              <a:lin ang="0" scaled="0"/>
            </a:gra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000" b="1" kern="0" dirty="0">
                  <a:solidFill>
                    <a:prstClr val="black"/>
                  </a:solidFill>
                  <a:latin typeface="Myriad Pro" panose="020B0503030403020204" pitchFamily="34" charset="0"/>
                </a:rPr>
                <a:t>VIRTUALIZAÇÃO</a:t>
              </a:r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6624443" y="5024870"/>
              <a:ext cx="3983744" cy="576064"/>
            </a:xfrm>
            <a:prstGeom prst="rect">
              <a:avLst/>
            </a:prstGeom>
            <a:gradFill>
              <a:gsLst>
                <a:gs pos="43000">
                  <a:schemeClr val="accent3">
                    <a:lumMod val="60000"/>
                    <a:lumOff val="40000"/>
                  </a:schemeClr>
                </a:gs>
                <a:gs pos="1000">
                  <a:schemeClr val="accent1">
                    <a:lumMod val="40000"/>
                    <a:lumOff val="60000"/>
                  </a:schemeClr>
                </a:gs>
                <a:gs pos="84000">
                  <a:srgbClr val="00B050"/>
                </a:gs>
              </a:gsLst>
              <a:lin ang="0" scaled="0"/>
            </a:gra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2400" b="1" kern="0" dirty="0">
                  <a:latin typeface="Myriad Pro" panose="020B0503030403020204" pitchFamily="34" charset="0"/>
                </a:rPr>
                <a:t>NUVEM</a:t>
              </a:r>
              <a:endParaRPr lang="pt-BR" sz="2800" b="1" kern="0" dirty="0">
                <a:latin typeface="Myriad Pro" panose="020B0503030403020204" pitchFamily="34" charset="0"/>
              </a:endParaRP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4529441" y="6204878"/>
              <a:ext cx="4826930" cy="4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b="1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  <a:cs typeface="Arial" charset="0"/>
                </a:rPr>
                <a:t>IMPACTO NOS NEGÓCIOS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 rot="16200000">
              <a:off x="190850" y="2989412"/>
              <a:ext cx="3023202" cy="469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b="1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  <a:cs typeface="Arial" charset="0"/>
                </a:rPr>
                <a:t>OPERAÇÕES DE TI</a:t>
              </a:r>
            </a:p>
          </p:txBody>
        </p:sp>
        <p:sp>
          <p:nvSpPr>
            <p:cNvPr id="42" name="Seta para a direita 41"/>
            <p:cNvSpPr/>
            <p:nvPr/>
          </p:nvSpPr>
          <p:spPr>
            <a:xfrm>
              <a:off x="2458493" y="5449137"/>
              <a:ext cx="8740940" cy="989481"/>
            </a:xfrm>
            <a:prstGeom prst="rightArrow">
              <a:avLst/>
            </a:prstGeom>
            <a:gradFill>
              <a:gsLst>
                <a:gs pos="15000">
                  <a:schemeClr val="accent2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80000">
                  <a:schemeClr val="accent3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>
                <a:latin typeface="Myriad Pro" panose="020B0503030403020204" pitchFamily="34" charset="0"/>
              </a:endParaRP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2431520" y="5753356"/>
              <a:ext cx="2513721" cy="38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b="1" dirty="0">
                  <a:solidFill>
                    <a:schemeClr val="bg1"/>
                  </a:solidFill>
                  <a:latin typeface="Myriad Pro" panose="020B0503030403020204" pitchFamily="34" charset="0"/>
                  <a:cs typeface="Arial" charset="0"/>
                </a:rPr>
                <a:t>APENAS TI</a:t>
              </a: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5717253" y="5759686"/>
              <a:ext cx="2364227" cy="38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b="1" dirty="0">
                  <a:solidFill>
                    <a:prstClr val="black"/>
                  </a:solidFill>
                  <a:latin typeface="Myriad Pro" panose="020B0503030403020204" pitchFamily="34" charset="0"/>
                  <a:cs typeface="Arial" charset="0"/>
                </a:rPr>
                <a:t>DEPARTAMENTOS</a:t>
              </a:r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9871841" y="5767872"/>
              <a:ext cx="888881" cy="38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b="1" dirty="0">
                  <a:latin typeface="Myriad Pro" panose="020B0503030403020204" pitchFamily="34" charset="0"/>
                  <a:cs typeface="Arial" charset="0"/>
                </a:rPr>
                <a:t>TUDO</a:t>
              </a:r>
            </a:p>
          </p:txBody>
        </p:sp>
        <p:sp>
          <p:nvSpPr>
            <p:cNvPr id="46" name="Seta para a direita 45"/>
            <p:cNvSpPr/>
            <p:nvPr/>
          </p:nvSpPr>
          <p:spPr>
            <a:xfrm rot="16200000">
              <a:off x="-425331" y="3049550"/>
              <a:ext cx="5293032" cy="989481"/>
            </a:xfrm>
            <a:prstGeom prst="rightArrow">
              <a:avLst/>
            </a:prstGeom>
            <a:gradFill>
              <a:gsLst>
                <a:gs pos="15000">
                  <a:schemeClr val="accent2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80000">
                  <a:schemeClr val="accent3">
                    <a:lumMod val="60000"/>
                    <a:lumOff val="40000"/>
                  </a:schemeClr>
                </a:gs>
                <a:gs pos="100000">
                  <a:srgbClr val="00B050"/>
                </a:gs>
              </a:gsLst>
              <a:lin ang="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>
                <a:latin typeface="Myriad Pro" panose="020B0503030403020204" pitchFamily="34" charset="0"/>
              </a:endParaRPr>
            </a:p>
          </p:txBody>
        </p:sp>
        <p:sp>
          <p:nvSpPr>
            <p:cNvPr id="47" name="CaixaDeTexto 46"/>
            <p:cNvSpPr txBox="1"/>
            <p:nvPr/>
          </p:nvSpPr>
          <p:spPr>
            <a:xfrm rot="16200000">
              <a:off x="1585769" y="4870839"/>
              <a:ext cx="1242432" cy="39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b="1" dirty="0">
                  <a:solidFill>
                    <a:schemeClr val="bg1"/>
                  </a:solidFill>
                  <a:latin typeface="Myriad Pro" panose="020B0503030403020204" pitchFamily="34" charset="0"/>
                  <a:cs typeface="Arial" charset="0"/>
                </a:rPr>
                <a:t>MANUAL</a:t>
              </a:r>
            </a:p>
          </p:txBody>
        </p:sp>
        <p:sp>
          <p:nvSpPr>
            <p:cNvPr id="48" name="CaixaDeTexto 47"/>
            <p:cNvSpPr txBox="1"/>
            <p:nvPr/>
          </p:nvSpPr>
          <p:spPr>
            <a:xfrm rot="16200000">
              <a:off x="1274418" y="1892489"/>
              <a:ext cx="1899500" cy="39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1600" b="1" dirty="0">
                  <a:latin typeface="Myriad Pro" panose="020B0503030403020204" pitchFamily="34" charset="0"/>
                  <a:cs typeface="Arial" charset="0"/>
                </a:rPr>
                <a:t>AUTOMÁTICO</a:t>
              </a:r>
            </a:p>
          </p:txBody>
        </p:sp>
        <p:grpSp>
          <p:nvGrpSpPr>
            <p:cNvPr id="49" name="Grupo 48"/>
            <p:cNvGrpSpPr/>
            <p:nvPr/>
          </p:nvGrpSpPr>
          <p:grpSpPr>
            <a:xfrm>
              <a:off x="3715228" y="684910"/>
              <a:ext cx="3203843" cy="2196988"/>
              <a:chOff x="3310275" y="436713"/>
              <a:chExt cx="3203843" cy="2196988"/>
            </a:xfrm>
          </p:grpSpPr>
          <p:sp>
            <p:nvSpPr>
              <p:cNvPr id="57" name="CaixaDeTexto 56"/>
              <p:cNvSpPr txBox="1"/>
              <p:nvPr/>
            </p:nvSpPr>
            <p:spPr>
              <a:xfrm>
                <a:off x="3310275" y="1320469"/>
                <a:ext cx="2520120" cy="1313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pt-BR" b="1" dirty="0">
                    <a:solidFill>
                      <a:srgbClr val="C00000"/>
                    </a:solidFill>
                    <a:latin typeface="Myriad Pro" panose="020B0503030403020204" pitchFamily="34" charset="0"/>
                  </a:rPr>
                  <a:t>A MAIORIA DAS ORGANIZAÇÕES DE TI ESTÁ AQUI</a:t>
                </a:r>
              </a:p>
            </p:txBody>
          </p:sp>
          <p:pic>
            <p:nvPicPr>
              <p:cNvPr id="58" name="Picture 4" descr="http://eatitorial.files.wordpress.com/2014/03/big-red-curved-down-arrow-right-1-png.png?w=65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04926">
                <a:off x="4890917" y="387670"/>
                <a:ext cx="1574158" cy="1672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Retângulo 49"/>
            <p:cNvSpPr/>
            <p:nvPr/>
          </p:nvSpPr>
          <p:spPr>
            <a:xfrm>
              <a:off x="2395678" y="5702546"/>
              <a:ext cx="98992" cy="48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>
                <a:latin typeface="Myriad Pro" panose="020B0503030403020204" pitchFamily="34" charset="0"/>
              </a:endParaRPr>
            </a:p>
          </p:txBody>
        </p:sp>
        <p:grpSp>
          <p:nvGrpSpPr>
            <p:cNvPr id="51" name="Grupo 50"/>
            <p:cNvGrpSpPr/>
            <p:nvPr/>
          </p:nvGrpSpPr>
          <p:grpSpPr>
            <a:xfrm>
              <a:off x="2484363" y="1842513"/>
              <a:ext cx="1389343" cy="2003319"/>
              <a:chOff x="2040221" y="1842513"/>
              <a:chExt cx="1389343" cy="2003319"/>
            </a:xfrm>
          </p:grpSpPr>
          <p:sp>
            <p:nvSpPr>
              <p:cNvPr id="55" name="CaixaDeTexto 54"/>
              <p:cNvSpPr txBox="1"/>
              <p:nvPr/>
            </p:nvSpPr>
            <p:spPr>
              <a:xfrm>
                <a:off x="2040221" y="1842513"/>
                <a:ext cx="1389343" cy="1313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pt-BR" b="1" dirty="0" err="1" smtClean="0">
                    <a:latin typeface="Myriad Pro" panose="020B0503030403020204" pitchFamily="34" charset="0"/>
                  </a:rPr>
                  <a:t>HUs</a:t>
                </a:r>
                <a:r>
                  <a:rPr lang="pt-BR" b="1" dirty="0" smtClean="0">
                    <a:latin typeface="Myriad Pro" panose="020B0503030403020204" pitchFamily="34" charset="0"/>
                  </a:rPr>
                  <a:t> ESTÃO AQUI</a:t>
                </a:r>
                <a:endParaRPr lang="pt-BR" b="1" dirty="0">
                  <a:latin typeface="Myriad Pro" panose="020B0503030403020204" pitchFamily="34" charset="0"/>
                </a:endParaRPr>
              </a:p>
            </p:txBody>
          </p:sp>
          <p:pic>
            <p:nvPicPr>
              <p:cNvPr id="56" name="Picture 2" descr="http://png-2.findicons.com/files/icons/1786/oxygen_refit/128/go_next_black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345957" y="3047531"/>
                <a:ext cx="798300" cy="79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8" name="Imagem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 rot="18977278">
            <a:off x="3084946" y="6083047"/>
            <a:ext cx="448195" cy="433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0" y="129201"/>
            <a:ext cx="9144000" cy="618821"/>
          </a:xfrm>
        </p:spPr>
        <p:txBody>
          <a:bodyPr/>
          <a:lstStyle/>
          <a:p>
            <a:pPr algn="ctr"/>
            <a:r>
              <a:rPr lang="pt-BR" sz="3000" dirty="0" smtClean="0"/>
              <a:t>Novos Serviços – Panorama AGHU por Módulos</a:t>
            </a:r>
            <a:endParaRPr lang="pt-BR" sz="3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0" y="985479"/>
            <a:ext cx="8486732" cy="4610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 descr="file:///D:/Downloads/imageedit_1_234501552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94" y="5928575"/>
            <a:ext cx="1936512" cy="7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368493" y="63432"/>
            <a:ext cx="8506518" cy="618821"/>
          </a:xfrm>
        </p:spPr>
        <p:txBody>
          <a:bodyPr/>
          <a:lstStyle/>
          <a:p>
            <a:pPr algn="ctr"/>
            <a:r>
              <a:rPr lang="pt-BR" sz="3000" dirty="0" smtClean="0"/>
              <a:t>Novos Serviços Requerem Nova Infraestrutura</a:t>
            </a:r>
            <a:endParaRPr lang="pt-BR" sz="3000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200188"/>
              </p:ext>
            </p:extLst>
          </p:nvPr>
        </p:nvGraphicFramePr>
        <p:xfrm>
          <a:off x="783177" y="1456567"/>
          <a:ext cx="8216789" cy="516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1"/>
          <p:cNvSpPr txBox="1"/>
          <p:nvPr/>
        </p:nvSpPr>
        <p:spPr>
          <a:xfrm rot="16200000">
            <a:off x="-906211" y="3082023"/>
            <a:ext cx="3594100" cy="48444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Mbits por segundo</a:t>
            </a:r>
            <a:endParaRPr lang="pt-BR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6" descr="prescription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38" y="3788154"/>
            <a:ext cx="959158" cy="9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blogs.msmvps.com/brianmadsen/files/2012/07/e-mail-icon1_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40" y="3677339"/>
            <a:ext cx="972357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unithub.com/Content/images/website/website_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84" y="3843562"/>
            <a:ext cx="848344" cy="84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a4.mzstatic.com/us/r30/Purple/v4/ee/aa/33/eeaa338d-f885-74ca-9451-7ce5a015ea8a/icon_2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32" y="3677339"/>
            <a:ext cx="863972" cy="86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xrayprocessing.com/wp-content/uploads/2010/04/dig-xray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78" y="1853510"/>
            <a:ext cx="1131272" cy="11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08" y="593936"/>
            <a:ext cx="699787" cy="9332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ço Reservado para Texto 33"/>
          <p:cNvSpPr>
            <a:spLocks noGrp="1"/>
          </p:cNvSpPr>
          <p:nvPr>
            <p:ph type="body" sz="quarter" idx="22"/>
          </p:nvPr>
        </p:nvSpPr>
        <p:spPr>
          <a:xfrm>
            <a:off x="854704" y="125454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Rede de Hospitais Universitários Federais</a:t>
            </a:r>
            <a:endParaRPr lang="pt-BR" sz="3000" dirty="0"/>
          </a:p>
        </p:txBody>
      </p:sp>
      <p:pic>
        <p:nvPicPr>
          <p:cNvPr id="4" name="Picture 2" descr="http://www.merheje.com.br/site/static/img/mapa-bras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40" y="885452"/>
            <a:ext cx="4636395" cy="459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4208047" y="3419796"/>
            <a:ext cx="536300" cy="482560"/>
            <a:chOff x="8552305" y="-10716"/>
            <a:chExt cx="892675" cy="850353"/>
          </a:xfrm>
        </p:grpSpPr>
        <p:grpSp>
          <p:nvGrpSpPr>
            <p:cNvPr id="7" name="Grupo 6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9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8" name="CaixaDeTexto 7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322342" y="2566752"/>
            <a:ext cx="536300" cy="482560"/>
            <a:chOff x="8552305" y="-10716"/>
            <a:chExt cx="892675" cy="850353"/>
          </a:xfrm>
        </p:grpSpPr>
        <p:grpSp>
          <p:nvGrpSpPr>
            <p:cNvPr id="12" name="Grupo 11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14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13" name="CaixaDeTexto 12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3378767" y="1569848"/>
            <a:ext cx="536300" cy="482560"/>
            <a:chOff x="8552305" y="-10716"/>
            <a:chExt cx="892675" cy="850353"/>
          </a:xfrm>
        </p:grpSpPr>
        <p:grpSp>
          <p:nvGrpSpPr>
            <p:cNvPr id="17" name="Grupo 16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19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Imagem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18" name="CaixaDeTexto 17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5359943" y="1536150"/>
            <a:ext cx="536300" cy="482560"/>
            <a:chOff x="8552305" y="-10716"/>
            <a:chExt cx="892675" cy="850353"/>
          </a:xfrm>
        </p:grpSpPr>
        <p:grpSp>
          <p:nvGrpSpPr>
            <p:cNvPr id="22" name="Grupo 21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24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Imagem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23" name="CaixaDeTexto 22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5695919" y="1880844"/>
            <a:ext cx="536300" cy="482560"/>
            <a:chOff x="8552305" y="-10716"/>
            <a:chExt cx="892675" cy="850353"/>
          </a:xfrm>
        </p:grpSpPr>
        <p:grpSp>
          <p:nvGrpSpPr>
            <p:cNvPr id="27" name="Grupo 26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29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Imagem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28" name="CaixaDeTexto 27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111411" y="1604197"/>
            <a:ext cx="536300" cy="482560"/>
            <a:chOff x="8552305" y="-10716"/>
            <a:chExt cx="892675" cy="850353"/>
          </a:xfrm>
        </p:grpSpPr>
        <p:grpSp>
          <p:nvGrpSpPr>
            <p:cNvPr id="32" name="Grupo 31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35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Imagem 3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33" name="CaixaDeTexto 32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6433237" y="1715200"/>
            <a:ext cx="536300" cy="482560"/>
            <a:chOff x="8552305" y="-10716"/>
            <a:chExt cx="892675" cy="850353"/>
          </a:xfrm>
        </p:grpSpPr>
        <p:grpSp>
          <p:nvGrpSpPr>
            <p:cNvPr id="39" name="Grupo 38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41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Imagem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40" name="CaixaDeTexto 39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6052572" y="2802982"/>
            <a:ext cx="536300" cy="482560"/>
            <a:chOff x="8552305" y="-10716"/>
            <a:chExt cx="892675" cy="850353"/>
          </a:xfrm>
        </p:grpSpPr>
        <p:grpSp>
          <p:nvGrpSpPr>
            <p:cNvPr id="44" name="Grupo 43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46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Imagem 4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45" name="CaixaDeTexto 44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5088704" y="2806827"/>
            <a:ext cx="536300" cy="482560"/>
            <a:chOff x="8552305" y="-10716"/>
            <a:chExt cx="892675" cy="850353"/>
          </a:xfrm>
        </p:grpSpPr>
        <p:grpSp>
          <p:nvGrpSpPr>
            <p:cNvPr id="49" name="Grupo 48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51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Imagem 5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50" name="CaixaDeTexto 49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5303943" y="3233243"/>
            <a:ext cx="536300" cy="482560"/>
            <a:chOff x="8552305" y="-10716"/>
            <a:chExt cx="892675" cy="850353"/>
          </a:xfrm>
        </p:grpSpPr>
        <p:grpSp>
          <p:nvGrpSpPr>
            <p:cNvPr id="54" name="Grupo 53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56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Imagem 5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55" name="CaixaDeTexto 54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5501369" y="3110108"/>
            <a:ext cx="553540" cy="492693"/>
            <a:chOff x="8614880" y="4722834"/>
            <a:chExt cx="738054" cy="656924"/>
          </a:xfrm>
        </p:grpSpPr>
        <p:grpSp>
          <p:nvGrpSpPr>
            <p:cNvPr id="59" name="Grupo 58"/>
            <p:cNvGrpSpPr>
              <a:grpSpLocks noChangeAspect="1"/>
            </p:cNvGrpSpPr>
            <p:nvPr/>
          </p:nvGrpSpPr>
          <p:grpSpPr>
            <a:xfrm>
              <a:off x="8644385" y="4821507"/>
              <a:ext cx="708549" cy="558251"/>
              <a:chOff x="7667368" y="2907147"/>
              <a:chExt cx="2770742" cy="2183009"/>
            </a:xfrm>
          </p:grpSpPr>
          <p:pic>
            <p:nvPicPr>
              <p:cNvPr id="61" name="Picture 16" descr="http://www.clker.com/cliparts/G/I/o/L/E/h/blue-pin-m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368" y="2907147"/>
                <a:ext cx="2770742" cy="218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Imagem 6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535" y="3127074"/>
                <a:ext cx="936900" cy="895465"/>
              </a:xfrm>
              <a:prstGeom prst="rect">
                <a:avLst/>
              </a:prstGeom>
            </p:spPr>
          </p:pic>
        </p:grpSp>
        <p:sp>
          <p:nvSpPr>
            <p:cNvPr id="60" name="CaixaDeTexto 59"/>
            <p:cNvSpPr txBox="1"/>
            <p:nvPr/>
          </p:nvSpPr>
          <p:spPr>
            <a:xfrm>
              <a:off x="8614880" y="4722834"/>
              <a:ext cx="3418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5933335" y="3287346"/>
            <a:ext cx="536300" cy="482560"/>
            <a:chOff x="8552305" y="-10716"/>
            <a:chExt cx="892675" cy="850353"/>
          </a:xfrm>
        </p:grpSpPr>
        <p:grpSp>
          <p:nvGrpSpPr>
            <p:cNvPr id="64" name="Grupo 63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66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Imagem 6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65" name="CaixaDeTexto 64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68" name="Grupo 67"/>
          <p:cNvGrpSpPr/>
          <p:nvPr/>
        </p:nvGrpSpPr>
        <p:grpSpPr>
          <a:xfrm>
            <a:off x="5979760" y="2065258"/>
            <a:ext cx="536300" cy="482560"/>
            <a:chOff x="8552305" y="-10716"/>
            <a:chExt cx="892675" cy="850353"/>
          </a:xfrm>
        </p:grpSpPr>
        <p:grpSp>
          <p:nvGrpSpPr>
            <p:cNvPr id="69" name="Grupo 68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71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Imagem 7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70" name="CaixaDeTexto 69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73" name="Grupo 72"/>
          <p:cNvGrpSpPr/>
          <p:nvPr/>
        </p:nvGrpSpPr>
        <p:grpSpPr>
          <a:xfrm>
            <a:off x="6301310" y="2383496"/>
            <a:ext cx="536300" cy="482560"/>
            <a:chOff x="8552305" y="-10716"/>
            <a:chExt cx="892675" cy="850353"/>
          </a:xfrm>
        </p:grpSpPr>
        <p:grpSp>
          <p:nvGrpSpPr>
            <p:cNvPr id="74" name="Grupo 73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76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Imagem 7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75" name="CaixaDeTexto 74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78" name="CaixaDeTexto 77"/>
          <p:cNvSpPr txBox="1"/>
          <p:nvPr/>
        </p:nvSpPr>
        <p:spPr>
          <a:xfrm>
            <a:off x="6086081" y="2370666"/>
            <a:ext cx="3645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</a:t>
            </a:r>
          </a:p>
        </p:txBody>
      </p:sp>
      <p:grpSp>
        <p:nvGrpSpPr>
          <p:cNvPr id="79" name="Grupo 78"/>
          <p:cNvGrpSpPr/>
          <p:nvPr/>
        </p:nvGrpSpPr>
        <p:grpSpPr>
          <a:xfrm>
            <a:off x="6907919" y="1949819"/>
            <a:ext cx="542654" cy="481807"/>
            <a:chOff x="8629395" y="4737349"/>
            <a:chExt cx="723539" cy="642409"/>
          </a:xfrm>
        </p:grpSpPr>
        <p:grpSp>
          <p:nvGrpSpPr>
            <p:cNvPr id="80" name="Grupo 79"/>
            <p:cNvGrpSpPr>
              <a:grpSpLocks noChangeAspect="1"/>
            </p:cNvGrpSpPr>
            <p:nvPr/>
          </p:nvGrpSpPr>
          <p:grpSpPr>
            <a:xfrm>
              <a:off x="8644385" y="4821507"/>
              <a:ext cx="708549" cy="558251"/>
              <a:chOff x="7667368" y="2907147"/>
              <a:chExt cx="2770742" cy="2183009"/>
            </a:xfrm>
          </p:grpSpPr>
          <p:pic>
            <p:nvPicPr>
              <p:cNvPr id="82" name="Picture 16" descr="http://www.clker.com/cliparts/G/I/o/L/E/h/blue-pin-m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368" y="2907147"/>
                <a:ext cx="2770742" cy="218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Imagem 8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535" y="3127074"/>
                <a:ext cx="936900" cy="895465"/>
              </a:xfrm>
              <a:prstGeom prst="rect">
                <a:avLst/>
              </a:prstGeom>
            </p:spPr>
          </p:pic>
        </p:grpSp>
        <p:sp>
          <p:nvSpPr>
            <p:cNvPr id="81" name="CaixaDeTexto 80"/>
            <p:cNvSpPr txBox="1"/>
            <p:nvPr/>
          </p:nvSpPr>
          <p:spPr>
            <a:xfrm>
              <a:off x="8629395" y="4737349"/>
              <a:ext cx="3418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6703304" y="1918704"/>
            <a:ext cx="536300" cy="482560"/>
            <a:chOff x="8552305" y="-10716"/>
            <a:chExt cx="892675" cy="850353"/>
          </a:xfrm>
        </p:grpSpPr>
        <p:grpSp>
          <p:nvGrpSpPr>
            <p:cNvPr id="85" name="Grupo 84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87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Imagem 8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86" name="CaixaDeTexto 85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89" name="Grupo 88"/>
          <p:cNvGrpSpPr/>
          <p:nvPr/>
        </p:nvGrpSpPr>
        <p:grpSpPr>
          <a:xfrm>
            <a:off x="6404097" y="2217186"/>
            <a:ext cx="536300" cy="482560"/>
            <a:chOff x="8552305" y="-10716"/>
            <a:chExt cx="892675" cy="850353"/>
          </a:xfrm>
        </p:grpSpPr>
        <p:grpSp>
          <p:nvGrpSpPr>
            <p:cNvPr id="90" name="Grupo 89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92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Imagem 9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91" name="CaixaDeTexto 90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94" name="Grupo 93"/>
          <p:cNvGrpSpPr/>
          <p:nvPr/>
        </p:nvGrpSpPr>
        <p:grpSpPr>
          <a:xfrm>
            <a:off x="4219898" y="4619176"/>
            <a:ext cx="564426" cy="492693"/>
            <a:chOff x="8600365" y="4722834"/>
            <a:chExt cx="752569" cy="656924"/>
          </a:xfrm>
        </p:grpSpPr>
        <p:grpSp>
          <p:nvGrpSpPr>
            <p:cNvPr id="95" name="Grupo 94"/>
            <p:cNvGrpSpPr>
              <a:grpSpLocks noChangeAspect="1"/>
            </p:cNvGrpSpPr>
            <p:nvPr/>
          </p:nvGrpSpPr>
          <p:grpSpPr>
            <a:xfrm>
              <a:off x="8644385" y="4821507"/>
              <a:ext cx="708549" cy="558251"/>
              <a:chOff x="7667368" y="2907147"/>
              <a:chExt cx="2770742" cy="2183009"/>
            </a:xfrm>
          </p:grpSpPr>
          <p:pic>
            <p:nvPicPr>
              <p:cNvPr id="97" name="Picture 16" descr="http://www.clker.com/cliparts/G/I/o/L/E/h/blue-pin-m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368" y="2907147"/>
                <a:ext cx="2770742" cy="218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Imagem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535" y="3127074"/>
                <a:ext cx="936900" cy="895465"/>
              </a:xfrm>
              <a:prstGeom prst="rect">
                <a:avLst/>
              </a:prstGeom>
            </p:spPr>
          </p:pic>
        </p:grpSp>
        <p:sp>
          <p:nvSpPr>
            <p:cNvPr id="96" name="CaixaDeTexto 95"/>
            <p:cNvSpPr txBox="1"/>
            <p:nvPr/>
          </p:nvSpPr>
          <p:spPr>
            <a:xfrm>
              <a:off x="8600365" y="4722834"/>
              <a:ext cx="3418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99" name="Grupo 98"/>
          <p:cNvGrpSpPr/>
          <p:nvPr/>
        </p:nvGrpSpPr>
        <p:grpSpPr>
          <a:xfrm>
            <a:off x="4477059" y="4486426"/>
            <a:ext cx="536300" cy="482560"/>
            <a:chOff x="8552305" y="-10716"/>
            <a:chExt cx="892675" cy="850353"/>
          </a:xfrm>
        </p:grpSpPr>
        <p:grpSp>
          <p:nvGrpSpPr>
            <p:cNvPr id="100" name="Grupo 99"/>
            <p:cNvGrpSpPr>
              <a:grpSpLocks noChangeAspect="1"/>
            </p:cNvGrpSpPr>
            <p:nvPr/>
          </p:nvGrpSpPr>
          <p:grpSpPr>
            <a:xfrm>
              <a:off x="8566900" y="110830"/>
              <a:ext cx="878080" cy="728807"/>
              <a:chOff x="566670" y="1478419"/>
              <a:chExt cx="5526293" cy="4586829"/>
            </a:xfrm>
          </p:grpSpPr>
          <p:pic>
            <p:nvPicPr>
              <p:cNvPr id="102" name="Picture 8" descr="http://www.clker.com/cliparts/U/M/C/p/x/C/google-maps-pin-green-th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1478419"/>
                <a:ext cx="5526293" cy="4586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Imagem 10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099" y="2194347"/>
                <a:ext cx="1317963" cy="1423047"/>
              </a:xfrm>
              <a:prstGeom prst="rect">
                <a:avLst/>
              </a:prstGeom>
            </p:spPr>
          </p:pic>
        </p:grpSp>
        <p:sp>
          <p:nvSpPr>
            <p:cNvPr id="101" name="CaixaDeTexto 100"/>
            <p:cNvSpPr txBox="1"/>
            <p:nvPr/>
          </p:nvSpPr>
          <p:spPr>
            <a:xfrm>
              <a:off x="8552305" y="-10716"/>
              <a:ext cx="257527" cy="73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04" name="Grupo 103"/>
          <p:cNvGrpSpPr/>
          <p:nvPr/>
        </p:nvGrpSpPr>
        <p:grpSpPr>
          <a:xfrm>
            <a:off x="4658238" y="4685111"/>
            <a:ext cx="529728" cy="496758"/>
            <a:chOff x="8284849" y="4977695"/>
            <a:chExt cx="706304" cy="662344"/>
          </a:xfrm>
        </p:grpSpPr>
        <p:grpSp>
          <p:nvGrpSpPr>
            <p:cNvPr id="105" name="Grupo 104"/>
            <p:cNvGrpSpPr>
              <a:grpSpLocks noChangeAspect="1"/>
            </p:cNvGrpSpPr>
            <p:nvPr/>
          </p:nvGrpSpPr>
          <p:grpSpPr>
            <a:xfrm>
              <a:off x="8295314" y="5062909"/>
              <a:ext cx="695839" cy="577130"/>
              <a:chOff x="4036261" y="-331181"/>
              <a:chExt cx="8669282" cy="7190314"/>
            </a:xfrm>
          </p:grpSpPr>
          <p:pic>
            <p:nvPicPr>
              <p:cNvPr id="107" name="Picture 18" descr="http://cdn.cruxialcio.com/sites/cruxialcio.com/files/styles/article_large_slide/public/2013/08/23/pin-clkr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6261" y="-331181"/>
                <a:ext cx="8669282" cy="7190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Imagem 10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03030" y="733355"/>
                <a:ext cx="1829347" cy="1892751"/>
              </a:xfrm>
              <a:prstGeom prst="rect">
                <a:avLst/>
              </a:prstGeom>
            </p:spPr>
          </p:pic>
        </p:grpSp>
        <p:sp>
          <p:nvSpPr>
            <p:cNvPr id="106" name="CaixaDeTexto 105"/>
            <p:cNvSpPr txBox="1"/>
            <p:nvPr/>
          </p:nvSpPr>
          <p:spPr>
            <a:xfrm>
              <a:off x="8284849" y="4977695"/>
              <a:ext cx="2062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09" name="Grupo 108"/>
          <p:cNvGrpSpPr/>
          <p:nvPr/>
        </p:nvGrpSpPr>
        <p:grpSpPr>
          <a:xfrm>
            <a:off x="4962844" y="4337666"/>
            <a:ext cx="529728" cy="496758"/>
            <a:chOff x="8284849" y="4977695"/>
            <a:chExt cx="706304" cy="662344"/>
          </a:xfrm>
        </p:grpSpPr>
        <p:grpSp>
          <p:nvGrpSpPr>
            <p:cNvPr id="110" name="Grupo 109"/>
            <p:cNvGrpSpPr>
              <a:grpSpLocks noChangeAspect="1"/>
            </p:cNvGrpSpPr>
            <p:nvPr/>
          </p:nvGrpSpPr>
          <p:grpSpPr>
            <a:xfrm>
              <a:off x="8295314" y="5062909"/>
              <a:ext cx="695839" cy="577130"/>
              <a:chOff x="4036261" y="-331181"/>
              <a:chExt cx="8669282" cy="7190314"/>
            </a:xfrm>
          </p:grpSpPr>
          <p:pic>
            <p:nvPicPr>
              <p:cNvPr id="112" name="Picture 18" descr="http://cdn.cruxialcio.com/sites/cruxialcio.com/files/styles/article_large_slide/public/2013/08/23/pin-clkr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6261" y="-331181"/>
                <a:ext cx="8669282" cy="7190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Imagem 1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03030" y="733355"/>
                <a:ext cx="1829347" cy="1892751"/>
              </a:xfrm>
              <a:prstGeom prst="rect">
                <a:avLst/>
              </a:prstGeom>
            </p:spPr>
          </p:pic>
        </p:grpSp>
        <p:sp>
          <p:nvSpPr>
            <p:cNvPr id="111" name="CaixaDeTexto 110"/>
            <p:cNvSpPr txBox="1"/>
            <p:nvPr/>
          </p:nvSpPr>
          <p:spPr>
            <a:xfrm>
              <a:off x="8284849" y="4977695"/>
              <a:ext cx="2062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14" name="Grupo 113"/>
          <p:cNvGrpSpPr/>
          <p:nvPr/>
        </p:nvGrpSpPr>
        <p:grpSpPr>
          <a:xfrm>
            <a:off x="5797399" y="3646824"/>
            <a:ext cx="529728" cy="496758"/>
            <a:chOff x="8284849" y="4977695"/>
            <a:chExt cx="706304" cy="662344"/>
          </a:xfrm>
        </p:grpSpPr>
        <p:grpSp>
          <p:nvGrpSpPr>
            <p:cNvPr id="115" name="Grupo 114"/>
            <p:cNvGrpSpPr>
              <a:grpSpLocks noChangeAspect="1"/>
            </p:cNvGrpSpPr>
            <p:nvPr/>
          </p:nvGrpSpPr>
          <p:grpSpPr>
            <a:xfrm>
              <a:off x="8295314" y="5062909"/>
              <a:ext cx="695839" cy="577130"/>
              <a:chOff x="4036261" y="-331181"/>
              <a:chExt cx="8669282" cy="7190314"/>
            </a:xfrm>
          </p:grpSpPr>
          <p:pic>
            <p:nvPicPr>
              <p:cNvPr id="117" name="Picture 18" descr="http://cdn.cruxialcio.com/sites/cruxialcio.com/files/styles/article_large_slide/public/2013/08/23/pin-clkr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6261" y="-331181"/>
                <a:ext cx="8669282" cy="7190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Imagem 1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03030" y="733355"/>
                <a:ext cx="1829347" cy="1892751"/>
              </a:xfrm>
              <a:prstGeom prst="rect">
                <a:avLst/>
              </a:prstGeom>
            </p:spPr>
          </p:pic>
        </p:grpSp>
        <p:sp>
          <p:nvSpPr>
            <p:cNvPr id="116" name="CaixaDeTexto 115"/>
            <p:cNvSpPr txBox="1"/>
            <p:nvPr/>
          </p:nvSpPr>
          <p:spPr>
            <a:xfrm>
              <a:off x="8284849" y="4977695"/>
              <a:ext cx="2062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19" name="Grupo 118"/>
          <p:cNvGrpSpPr/>
          <p:nvPr/>
        </p:nvGrpSpPr>
        <p:grpSpPr>
          <a:xfrm>
            <a:off x="4515095" y="3955379"/>
            <a:ext cx="553540" cy="492693"/>
            <a:chOff x="8614880" y="4722834"/>
            <a:chExt cx="738054" cy="656924"/>
          </a:xfrm>
        </p:grpSpPr>
        <p:grpSp>
          <p:nvGrpSpPr>
            <p:cNvPr id="120" name="Grupo 119"/>
            <p:cNvGrpSpPr>
              <a:grpSpLocks noChangeAspect="1"/>
            </p:cNvGrpSpPr>
            <p:nvPr/>
          </p:nvGrpSpPr>
          <p:grpSpPr>
            <a:xfrm>
              <a:off x="8644385" y="4821507"/>
              <a:ext cx="708549" cy="558251"/>
              <a:chOff x="7667368" y="2907147"/>
              <a:chExt cx="2770742" cy="2183009"/>
            </a:xfrm>
          </p:grpSpPr>
          <p:pic>
            <p:nvPicPr>
              <p:cNvPr id="122" name="Picture 16" descr="http://www.clker.com/cliparts/G/I/o/L/E/h/blue-pin-m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368" y="2907147"/>
                <a:ext cx="2770742" cy="218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Imagem 1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535" y="3127074"/>
                <a:ext cx="936900" cy="895465"/>
              </a:xfrm>
              <a:prstGeom prst="rect">
                <a:avLst/>
              </a:prstGeom>
            </p:spPr>
          </p:pic>
        </p:grpSp>
        <p:sp>
          <p:nvSpPr>
            <p:cNvPr id="121" name="CaixaDeTexto 120"/>
            <p:cNvSpPr txBox="1"/>
            <p:nvPr/>
          </p:nvSpPr>
          <p:spPr>
            <a:xfrm>
              <a:off x="8614880" y="4722834"/>
              <a:ext cx="3418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24" name="Grupo 123"/>
          <p:cNvGrpSpPr/>
          <p:nvPr/>
        </p:nvGrpSpPr>
        <p:grpSpPr>
          <a:xfrm>
            <a:off x="4314827" y="1508205"/>
            <a:ext cx="553540" cy="492693"/>
            <a:chOff x="8614880" y="4722834"/>
            <a:chExt cx="738054" cy="656924"/>
          </a:xfrm>
        </p:grpSpPr>
        <p:grpSp>
          <p:nvGrpSpPr>
            <p:cNvPr id="125" name="Grupo 124"/>
            <p:cNvGrpSpPr>
              <a:grpSpLocks noChangeAspect="1"/>
            </p:cNvGrpSpPr>
            <p:nvPr/>
          </p:nvGrpSpPr>
          <p:grpSpPr>
            <a:xfrm>
              <a:off x="8644385" y="4821507"/>
              <a:ext cx="708549" cy="558251"/>
              <a:chOff x="7667368" y="2907147"/>
              <a:chExt cx="2770742" cy="2183009"/>
            </a:xfrm>
          </p:grpSpPr>
          <p:pic>
            <p:nvPicPr>
              <p:cNvPr id="127" name="Picture 16" descr="http://www.clker.com/cliparts/G/I/o/L/E/h/blue-pin-m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368" y="2907147"/>
                <a:ext cx="2770742" cy="218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Imagem 1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535" y="3127074"/>
                <a:ext cx="936900" cy="895465"/>
              </a:xfrm>
              <a:prstGeom prst="rect">
                <a:avLst/>
              </a:prstGeom>
            </p:spPr>
          </p:pic>
        </p:grpSp>
        <p:sp>
          <p:nvSpPr>
            <p:cNvPr id="126" name="CaixaDeTexto 125"/>
            <p:cNvSpPr txBox="1"/>
            <p:nvPr/>
          </p:nvSpPr>
          <p:spPr>
            <a:xfrm>
              <a:off x="8614880" y="4722834"/>
              <a:ext cx="3418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29" name="Grupo 128"/>
          <p:cNvGrpSpPr/>
          <p:nvPr/>
        </p:nvGrpSpPr>
        <p:grpSpPr>
          <a:xfrm>
            <a:off x="4687960" y="2959874"/>
            <a:ext cx="553540" cy="492693"/>
            <a:chOff x="8614880" y="4722834"/>
            <a:chExt cx="738054" cy="656924"/>
          </a:xfrm>
        </p:grpSpPr>
        <p:grpSp>
          <p:nvGrpSpPr>
            <p:cNvPr id="130" name="Grupo 129"/>
            <p:cNvGrpSpPr>
              <a:grpSpLocks noChangeAspect="1"/>
            </p:cNvGrpSpPr>
            <p:nvPr/>
          </p:nvGrpSpPr>
          <p:grpSpPr>
            <a:xfrm>
              <a:off x="8644385" y="4821507"/>
              <a:ext cx="708549" cy="558251"/>
              <a:chOff x="7667368" y="2907147"/>
              <a:chExt cx="2770742" cy="2183009"/>
            </a:xfrm>
          </p:grpSpPr>
          <p:pic>
            <p:nvPicPr>
              <p:cNvPr id="132" name="Picture 16" descr="http://www.clker.com/cliparts/G/I/o/L/E/h/blue-pin-m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368" y="2907147"/>
                <a:ext cx="2770742" cy="218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Imagem 1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535" y="3127074"/>
                <a:ext cx="936900" cy="895465"/>
              </a:xfrm>
              <a:prstGeom prst="rect">
                <a:avLst/>
              </a:prstGeom>
            </p:spPr>
          </p:pic>
        </p:grpSp>
        <p:sp>
          <p:nvSpPr>
            <p:cNvPr id="131" name="CaixaDeTexto 130"/>
            <p:cNvSpPr txBox="1"/>
            <p:nvPr/>
          </p:nvSpPr>
          <p:spPr>
            <a:xfrm>
              <a:off x="8614880" y="4722834"/>
              <a:ext cx="3418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34" name="Grupo 133"/>
          <p:cNvGrpSpPr/>
          <p:nvPr/>
        </p:nvGrpSpPr>
        <p:grpSpPr>
          <a:xfrm>
            <a:off x="5497508" y="3713373"/>
            <a:ext cx="575312" cy="492693"/>
            <a:chOff x="8585850" y="4722834"/>
            <a:chExt cx="767084" cy="656924"/>
          </a:xfrm>
        </p:grpSpPr>
        <p:grpSp>
          <p:nvGrpSpPr>
            <p:cNvPr id="135" name="Grupo 134"/>
            <p:cNvGrpSpPr>
              <a:grpSpLocks noChangeAspect="1"/>
            </p:cNvGrpSpPr>
            <p:nvPr/>
          </p:nvGrpSpPr>
          <p:grpSpPr>
            <a:xfrm>
              <a:off x="8644385" y="4821507"/>
              <a:ext cx="708549" cy="558251"/>
              <a:chOff x="7667368" y="2907147"/>
              <a:chExt cx="2770742" cy="2183009"/>
            </a:xfrm>
          </p:grpSpPr>
          <p:pic>
            <p:nvPicPr>
              <p:cNvPr id="137" name="Picture 16" descr="http://www.clker.com/cliparts/G/I/o/L/E/h/blue-pin-m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368" y="2907147"/>
                <a:ext cx="2770742" cy="218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Imagem 1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535" y="3127074"/>
                <a:ext cx="936900" cy="895465"/>
              </a:xfrm>
              <a:prstGeom prst="rect">
                <a:avLst/>
              </a:prstGeom>
            </p:spPr>
          </p:pic>
        </p:grpSp>
        <p:sp>
          <p:nvSpPr>
            <p:cNvPr id="136" name="CaixaDeTexto 135"/>
            <p:cNvSpPr txBox="1"/>
            <p:nvPr/>
          </p:nvSpPr>
          <p:spPr>
            <a:xfrm>
              <a:off x="8585850" y="4722834"/>
              <a:ext cx="3418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</p:grpSp>
      <p:grpSp>
        <p:nvGrpSpPr>
          <p:cNvPr id="139" name="Grupo 138"/>
          <p:cNvGrpSpPr/>
          <p:nvPr/>
        </p:nvGrpSpPr>
        <p:grpSpPr>
          <a:xfrm>
            <a:off x="4800774" y="3608487"/>
            <a:ext cx="564426" cy="492693"/>
            <a:chOff x="8600365" y="4722834"/>
            <a:chExt cx="752569" cy="656924"/>
          </a:xfrm>
        </p:grpSpPr>
        <p:grpSp>
          <p:nvGrpSpPr>
            <p:cNvPr id="140" name="Grupo 139"/>
            <p:cNvGrpSpPr>
              <a:grpSpLocks noChangeAspect="1"/>
            </p:cNvGrpSpPr>
            <p:nvPr/>
          </p:nvGrpSpPr>
          <p:grpSpPr>
            <a:xfrm>
              <a:off x="8644385" y="4821507"/>
              <a:ext cx="708549" cy="558251"/>
              <a:chOff x="7667368" y="2907147"/>
              <a:chExt cx="2770742" cy="2183009"/>
            </a:xfrm>
          </p:grpSpPr>
          <p:pic>
            <p:nvPicPr>
              <p:cNvPr id="142" name="Picture 16" descr="http://www.clker.com/cliparts/G/I/o/L/E/h/blue-pin-m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368" y="2907147"/>
                <a:ext cx="2770742" cy="218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Imagem 14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535" y="3127074"/>
                <a:ext cx="936900" cy="895465"/>
              </a:xfrm>
              <a:prstGeom prst="rect">
                <a:avLst/>
              </a:prstGeom>
            </p:spPr>
          </p:pic>
        </p:grpSp>
        <p:sp>
          <p:nvSpPr>
            <p:cNvPr id="141" name="CaixaDeTexto 140"/>
            <p:cNvSpPr txBox="1"/>
            <p:nvPr/>
          </p:nvSpPr>
          <p:spPr>
            <a:xfrm>
              <a:off x="8600365" y="4722834"/>
              <a:ext cx="3418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4" name="Grupo 143"/>
          <p:cNvGrpSpPr/>
          <p:nvPr/>
        </p:nvGrpSpPr>
        <p:grpSpPr>
          <a:xfrm>
            <a:off x="1526617" y="3159652"/>
            <a:ext cx="1001572" cy="852770"/>
            <a:chOff x="1456723" y="3167177"/>
            <a:chExt cx="1335429" cy="1137027"/>
          </a:xfrm>
        </p:grpSpPr>
        <p:pic>
          <p:nvPicPr>
            <p:cNvPr id="145" name="Picture 4" descr="http://www.veryicon.com/icon/png/System/Scrap/Aqua%20Ball%20Gree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723" y="3167177"/>
              <a:ext cx="1137027" cy="113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CaixaDeTexto 145"/>
            <p:cNvSpPr txBox="1"/>
            <p:nvPr/>
          </p:nvSpPr>
          <p:spPr>
            <a:xfrm>
              <a:off x="1556286" y="3199793"/>
              <a:ext cx="123586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</a:p>
          </p:txBody>
        </p:sp>
      </p:grpSp>
      <p:grpSp>
        <p:nvGrpSpPr>
          <p:cNvPr id="147" name="Grupo 146"/>
          <p:cNvGrpSpPr/>
          <p:nvPr/>
        </p:nvGrpSpPr>
        <p:grpSpPr>
          <a:xfrm>
            <a:off x="1523587" y="4058584"/>
            <a:ext cx="984212" cy="852128"/>
            <a:chOff x="1452683" y="4365752"/>
            <a:chExt cx="1312283" cy="1136171"/>
          </a:xfrm>
        </p:grpSpPr>
        <p:pic>
          <p:nvPicPr>
            <p:cNvPr id="148" name="Picture 6" descr="http://png-4.findicons.com/files/icons/1075/scrap/300/aqua_ball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683" y="4365752"/>
              <a:ext cx="1136171" cy="1136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CaixaDeTexto 148"/>
            <p:cNvSpPr txBox="1"/>
            <p:nvPr/>
          </p:nvSpPr>
          <p:spPr>
            <a:xfrm>
              <a:off x="1529099" y="4385949"/>
              <a:ext cx="1235867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21</a:t>
              </a:r>
              <a:endParaRPr lang="pt-BR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0" name="Grupo 149"/>
          <p:cNvGrpSpPr/>
          <p:nvPr/>
        </p:nvGrpSpPr>
        <p:grpSpPr>
          <a:xfrm>
            <a:off x="1527716" y="4970392"/>
            <a:ext cx="1114993" cy="852770"/>
            <a:chOff x="1458189" y="5581497"/>
            <a:chExt cx="1486657" cy="1137027"/>
          </a:xfrm>
        </p:grpSpPr>
        <p:pic>
          <p:nvPicPr>
            <p:cNvPr id="151" name="Picture 2" descr="http://www.veryicon.com/icon/png/System/Scrap/Aqua%20Ball%20Red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189" y="5581497"/>
              <a:ext cx="1137027" cy="113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CaixaDeTexto 151"/>
            <p:cNvSpPr txBox="1"/>
            <p:nvPr/>
          </p:nvSpPr>
          <p:spPr>
            <a:xfrm>
              <a:off x="1708980" y="5616362"/>
              <a:ext cx="123586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153" name="CaixaDeTexto 152"/>
          <p:cNvSpPr txBox="1"/>
          <p:nvPr/>
        </p:nvSpPr>
        <p:spPr>
          <a:xfrm>
            <a:off x="2379387" y="3368830"/>
            <a:ext cx="234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CONTRATOS</a:t>
            </a:r>
          </a:p>
        </p:txBody>
      </p:sp>
      <p:sp>
        <p:nvSpPr>
          <p:cNvPr id="154" name="CaixaDeTexto 153"/>
          <p:cNvSpPr txBox="1"/>
          <p:nvPr/>
        </p:nvSpPr>
        <p:spPr>
          <a:xfrm>
            <a:off x="2379386" y="4225461"/>
            <a:ext cx="3309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PRÉ-CONTRATOS</a:t>
            </a:r>
          </a:p>
        </p:txBody>
      </p:sp>
      <p:sp>
        <p:nvSpPr>
          <p:cNvPr id="155" name="CaixaDeTexto 154"/>
          <p:cNvSpPr txBox="1"/>
          <p:nvPr/>
        </p:nvSpPr>
        <p:spPr>
          <a:xfrm>
            <a:off x="2380486" y="5148100"/>
            <a:ext cx="2939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NÃO ADESÕES</a:t>
            </a:r>
          </a:p>
        </p:txBody>
      </p:sp>
      <p:pic>
        <p:nvPicPr>
          <p:cNvPr id="156" name="Picture 20" descr="http://pr.worldalpha.com/worldalpha1_com/bank/pageimages/hospital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190" y="393735"/>
            <a:ext cx="2615236" cy="26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CaixaDeTexto 156"/>
          <p:cNvSpPr txBox="1"/>
          <p:nvPr/>
        </p:nvSpPr>
        <p:spPr>
          <a:xfrm>
            <a:off x="6145175" y="3515774"/>
            <a:ext cx="2695167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75"/>
              </a:lnSpc>
            </a:pPr>
            <a:r>
              <a:rPr lang="pt-BR" sz="4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REDE DE </a:t>
            </a:r>
            <a:r>
              <a:rPr lang="pt-BR" sz="39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HOSPITAIS</a:t>
            </a:r>
          </a:p>
        </p:txBody>
      </p:sp>
      <p:sp>
        <p:nvSpPr>
          <p:cNvPr id="158" name="CaixaDeTexto 157"/>
          <p:cNvSpPr txBox="1"/>
          <p:nvPr/>
        </p:nvSpPr>
        <p:spPr>
          <a:xfrm>
            <a:off x="6084115" y="4203511"/>
            <a:ext cx="2844046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75"/>
              </a:lnSpc>
            </a:pPr>
            <a:r>
              <a:rPr lang="pt-BR" sz="258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UNIVERSITÁRIOS</a:t>
            </a:r>
            <a:r>
              <a:rPr lang="pt-B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pt-BR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FEDERAIS</a:t>
            </a:r>
          </a:p>
        </p:txBody>
      </p:sp>
      <p:grpSp>
        <p:nvGrpSpPr>
          <p:cNvPr id="159" name="Grupo 158"/>
          <p:cNvGrpSpPr/>
          <p:nvPr/>
        </p:nvGrpSpPr>
        <p:grpSpPr>
          <a:xfrm>
            <a:off x="5159062" y="3818541"/>
            <a:ext cx="529728" cy="496758"/>
            <a:chOff x="8284849" y="4977695"/>
            <a:chExt cx="706304" cy="662344"/>
          </a:xfrm>
        </p:grpSpPr>
        <p:grpSp>
          <p:nvGrpSpPr>
            <p:cNvPr id="160" name="Grupo 159"/>
            <p:cNvGrpSpPr>
              <a:grpSpLocks noChangeAspect="1"/>
            </p:cNvGrpSpPr>
            <p:nvPr/>
          </p:nvGrpSpPr>
          <p:grpSpPr>
            <a:xfrm>
              <a:off x="8295314" y="5062909"/>
              <a:ext cx="695839" cy="577130"/>
              <a:chOff x="4036261" y="-331181"/>
              <a:chExt cx="8669282" cy="7190314"/>
            </a:xfrm>
          </p:grpSpPr>
          <p:pic>
            <p:nvPicPr>
              <p:cNvPr id="162" name="Picture 18" descr="http://cdn.cruxialcio.com/sites/cruxialcio.com/files/styles/article_large_slide/public/2013/08/23/pin-clkr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6261" y="-331181"/>
                <a:ext cx="8669282" cy="7190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Imagem 16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03030" y="733355"/>
                <a:ext cx="1829347" cy="1892751"/>
              </a:xfrm>
              <a:prstGeom prst="rect">
                <a:avLst/>
              </a:prstGeom>
            </p:spPr>
          </p:pic>
        </p:grpSp>
        <p:sp>
          <p:nvSpPr>
            <p:cNvPr id="161" name="CaixaDeTexto 160"/>
            <p:cNvSpPr txBox="1"/>
            <p:nvPr/>
          </p:nvSpPr>
          <p:spPr>
            <a:xfrm>
              <a:off x="8284849" y="4977695"/>
              <a:ext cx="20628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5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9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1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2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3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4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6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8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9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1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2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2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7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20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2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7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53" grpId="0"/>
      <p:bldP spid="154" grpId="0"/>
      <p:bldP spid="155" grpId="0"/>
      <p:bldP spid="157" grpId="0"/>
      <p:bldP spid="1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783699" y="125469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Soluções Híbridas de Armazenamento</a:t>
            </a:r>
            <a:endParaRPr lang="pt-BR" sz="3000" dirty="0"/>
          </a:p>
        </p:txBody>
      </p:sp>
      <p:grpSp>
        <p:nvGrpSpPr>
          <p:cNvPr id="17" name="Grupo 16"/>
          <p:cNvGrpSpPr>
            <a:grpSpLocks noChangeAspect="1"/>
          </p:cNvGrpSpPr>
          <p:nvPr/>
        </p:nvGrpSpPr>
        <p:grpSpPr>
          <a:xfrm>
            <a:off x="-168758" y="1182661"/>
            <a:ext cx="9153928" cy="3702429"/>
            <a:chOff x="-65263" y="639132"/>
            <a:chExt cx="12137765" cy="4909284"/>
          </a:xfrm>
        </p:grpSpPr>
        <p:grpSp>
          <p:nvGrpSpPr>
            <p:cNvPr id="4" name="Grupo 3"/>
            <p:cNvGrpSpPr>
              <a:grpSpLocks noChangeAspect="1"/>
            </p:cNvGrpSpPr>
            <p:nvPr/>
          </p:nvGrpSpPr>
          <p:grpSpPr>
            <a:xfrm>
              <a:off x="-65263" y="639132"/>
              <a:ext cx="12137765" cy="4909284"/>
              <a:chOff x="-36291" y="2401964"/>
              <a:chExt cx="8875449" cy="3589797"/>
            </a:xfrm>
          </p:grpSpPr>
          <p:pic>
            <p:nvPicPr>
              <p:cNvPr id="5" name="Picture 2" descr="http://files.softicons.com/download/web-icons/icloud-icon-pack-by-ahdesign91/png/512x512/Cloud%20Plain%20Blue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5748" y="2998350"/>
                <a:ext cx="2993410" cy="2993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http://www.wordpress.sampsonics.com/wp-content/uploads/2012/06/server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91" y="3197838"/>
                <a:ext cx="2512318" cy="25123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http://wcdn4.dataknet.com/static/resources/icons/set30/fb316e2c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5109" y="4525887"/>
                <a:ext cx="1072976" cy="107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http://www.clarity-ventures.com/Portals/0/images/how-erp-integration-helps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6600" y="4618452"/>
                <a:ext cx="1007574" cy="1043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http://xrayprocessing.com/wp-content/uploads/2010/04/dig-xray3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8343" y="3844124"/>
                <a:ext cx="1202922" cy="1245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6293" y="4065560"/>
                <a:ext cx="644101" cy="858992"/>
              </a:xfrm>
              <a:prstGeom prst="rect">
                <a:avLst/>
              </a:prstGeom>
            </p:spPr>
          </p:pic>
          <p:sp>
            <p:nvSpPr>
              <p:cNvPr id="11" name="CaixaDeTexto 10"/>
              <p:cNvSpPr txBox="1"/>
              <p:nvPr/>
            </p:nvSpPr>
            <p:spPr>
              <a:xfrm>
                <a:off x="3100102" y="2401964"/>
                <a:ext cx="2140568" cy="132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100"/>
                  </a:lnSpc>
                </a:pPr>
                <a:r>
                  <a:rPr lang="pt-BR" sz="4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PACS</a:t>
                </a:r>
                <a:endParaRPr lang="pt-BR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  <a:p>
                <a:pPr algn="ctr">
                  <a:lnSpc>
                    <a:spcPts val="1800"/>
                  </a:lnSpc>
                </a:pPr>
                <a:r>
                  <a:rPr lang="pt-BR" sz="2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IMAGENS</a:t>
                </a:r>
                <a:endParaRPr lang="pt-B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pic>
            <p:nvPicPr>
              <p:cNvPr id="12" name="Picture 6" descr="http://wcdn4.dataknet.com/static/resources/icons/set30/fb316e2c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3480" y="4525886"/>
                <a:ext cx="1072976" cy="107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CaixaDeTexto 12"/>
              <p:cNvSpPr txBox="1"/>
              <p:nvPr/>
            </p:nvSpPr>
            <p:spPr>
              <a:xfrm>
                <a:off x="2113096" y="4778055"/>
                <a:ext cx="1243800" cy="95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pt-BR" b="1" dirty="0" smtClean="0">
                    <a:solidFill>
                      <a:schemeClr val="accent6">
                        <a:lumMod val="75000"/>
                      </a:schemeClr>
                    </a:solidFill>
                    <a:latin typeface="Myriad Pro" panose="020B0503030403020204" pitchFamily="34" charset="0"/>
                  </a:rPr>
                  <a:t>MENOS DE </a:t>
                </a:r>
              </a:p>
              <a:p>
                <a:pPr>
                  <a:lnSpc>
                    <a:spcPts val="3500"/>
                  </a:lnSpc>
                </a:pPr>
                <a:r>
                  <a:rPr lang="pt-BR" sz="2000" b="1" dirty="0" smtClean="0">
                    <a:solidFill>
                      <a:schemeClr val="accent6">
                        <a:lumMod val="75000"/>
                      </a:schemeClr>
                    </a:solidFill>
                    <a:latin typeface="Myriad Pro" panose="020B0503030403020204" pitchFamily="34" charset="0"/>
                  </a:rPr>
                  <a:t>12 MESES</a:t>
                </a:r>
                <a:endParaRPr lang="pt-BR" sz="2000" b="1" dirty="0">
                  <a:solidFill>
                    <a:schemeClr val="accent6">
                      <a:lumMod val="75000"/>
                    </a:schemeClr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14" name="Seta para a direita 13"/>
              <p:cNvSpPr/>
              <p:nvPr/>
            </p:nvSpPr>
            <p:spPr>
              <a:xfrm>
                <a:off x="5060661" y="4218609"/>
                <a:ext cx="920044" cy="552892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Myriad Pro" panose="020B0503030403020204" pitchFamily="34" charset="0"/>
                </a:endParaRPr>
              </a:p>
            </p:txBody>
          </p:sp>
          <p:sp>
            <p:nvSpPr>
              <p:cNvPr id="15" name="Seta para a direita 14"/>
              <p:cNvSpPr/>
              <p:nvPr/>
            </p:nvSpPr>
            <p:spPr>
              <a:xfrm flipH="1">
                <a:off x="2145568" y="4218609"/>
                <a:ext cx="1074253" cy="552892"/>
              </a:xfrm>
              <a:prstGeom prst="righ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Myriad Pro" panose="020B0503030403020204" pitchFamily="34" charset="0"/>
                </a:endParaRPr>
              </a:p>
            </p:txBody>
          </p:sp>
        </p:grpSp>
        <p:sp>
          <p:nvSpPr>
            <p:cNvPr id="16" name="CaixaDeTexto 15"/>
            <p:cNvSpPr txBox="1"/>
            <p:nvPr/>
          </p:nvSpPr>
          <p:spPr>
            <a:xfrm>
              <a:off x="6654428" y="3973530"/>
              <a:ext cx="1700979" cy="1312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pt-BR" sz="2000" b="1" dirty="0" smtClean="0">
                  <a:solidFill>
                    <a:srgbClr val="00B050"/>
                  </a:solidFill>
                  <a:latin typeface="Myriad Pro" panose="020B0503030403020204" pitchFamily="34" charset="0"/>
                </a:rPr>
                <a:t>MAIS DE </a:t>
              </a:r>
            </a:p>
            <a:p>
              <a:pPr>
                <a:lnSpc>
                  <a:spcPts val="3500"/>
                </a:lnSpc>
              </a:pPr>
              <a:r>
                <a:rPr lang="pt-BR" sz="2000" b="1" dirty="0" smtClean="0">
                  <a:solidFill>
                    <a:srgbClr val="00B050"/>
                  </a:solidFill>
                  <a:latin typeface="Myriad Pro" panose="020B0503030403020204" pitchFamily="34" charset="0"/>
                </a:rPr>
                <a:t>12 MESES</a:t>
              </a:r>
              <a:endParaRPr lang="pt-BR" sz="2000" b="1" dirty="0">
                <a:solidFill>
                  <a:srgbClr val="00B050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1" y="1392073"/>
            <a:ext cx="9162831" cy="5465928"/>
          </a:xfrm>
          <a:prstGeom prst="rect">
            <a:avLst/>
          </a:prstGeom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822412" y="125015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Cenário Futuro</a:t>
            </a:r>
            <a:endParaRPr lang="pt-BR" sz="3000" dirty="0"/>
          </a:p>
        </p:txBody>
      </p:sp>
      <p:grpSp>
        <p:nvGrpSpPr>
          <p:cNvPr id="16" name="Grupo 15"/>
          <p:cNvGrpSpPr>
            <a:grpSpLocks noChangeAspect="1"/>
          </p:cNvGrpSpPr>
          <p:nvPr/>
        </p:nvGrpSpPr>
        <p:grpSpPr>
          <a:xfrm>
            <a:off x="69294" y="1376265"/>
            <a:ext cx="9074705" cy="2928099"/>
            <a:chOff x="92392" y="1533701"/>
            <a:chExt cx="12099607" cy="3904131"/>
          </a:xfrm>
        </p:grpSpPr>
        <p:sp>
          <p:nvSpPr>
            <p:cNvPr id="7" name="CaixaDeTexto 6"/>
            <p:cNvSpPr txBox="1"/>
            <p:nvPr/>
          </p:nvSpPr>
          <p:spPr>
            <a:xfrm>
              <a:off x="6424755" y="1664424"/>
              <a:ext cx="2279192" cy="889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pt-BR" sz="4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MAIS </a:t>
              </a:r>
              <a:r>
                <a:rPr lang="pt-BR" sz="2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PESSOAS</a:t>
              </a:r>
              <a:endParaRPr lang="pt-BR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pic>
          <p:nvPicPr>
            <p:cNvPr id="8" name="Picture 18" descr="http://www.iconesgratis.net/imagens/patien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477" y="1533701"/>
              <a:ext cx="1661707" cy="1380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://png-5.findicons.com/files/icons/2035/medical_icons_for/256/doct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533" y="1667720"/>
              <a:ext cx="1484335" cy="148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http://moodle.cardinalwiseman.coventry.sch.uk/pluginfile.php/950/course/summary/student_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364" y="1754972"/>
              <a:ext cx="1528907" cy="1528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://www.ci.temple.tx.us/images/pages/N143/New%20Tech%20Circl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" y="2034189"/>
              <a:ext cx="1973872" cy="176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1775468" y="2553472"/>
              <a:ext cx="2829009" cy="875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pt-BR" sz="5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MAIS </a:t>
              </a:r>
              <a:r>
                <a:rPr lang="pt-BR" sz="2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DISPOSITIVOS</a:t>
              </a:r>
              <a:endParaRPr 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pic>
          <p:nvPicPr>
            <p:cNvPr id="13" name="Picture 16" descr="http://pccrovers.com/wp-content/uploads/2013/11/websit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2216" y="2007992"/>
              <a:ext cx="2312933" cy="1850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http://upload.wikimedia.org/wikipedia/commons/3/30/Rubik_cub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624" y="2739464"/>
              <a:ext cx="1658877" cy="1658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ixaDeTexto 14"/>
            <p:cNvSpPr txBox="1"/>
            <p:nvPr/>
          </p:nvSpPr>
          <p:spPr>
            <a:xfrm>
              <a:off x="9880190" y="4527156"/>
              <a:ext cx="2311809" cy="91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pt-BR" sz="4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MAIS</a:t>
              </a:r>
              <a:r>
                <a:rPr lang="pt-BR" sz="40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 </a:t>
              </a:r>
              <a:r>
                <a:rPr lang="pt-BR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SERVIÇOS</a:t>
              </a:r>
              <a:endParaRPr lang="pt-B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982644" y="139663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IOE: Internet de Todas as Coisas</a:t>
            </a:r>
            <a:endParaRPr lang="pt-BR" sz="3000" dirty="0"/>
          </a:p>
        </p:txBody>
      </p:sp>
      <p:grpSp>
        <p:nvGrpSpPr>
          <p:cNvPr id="44" name="Grupo 43"/>
          <p:cNvGrpSpPr>
            <a:grpSpLocks noChangeAspect="1"/>
          </p:cNvGrpSpPr>
          <p:nvPr/>
        </p:nvGrpSpPr>
        <p:grpSpPr>
          <a:xfrm>
            <a:off x="45674" y="758484"/>
            <a:ext cx="8881911" cy="5110053"/>
            <a:chOff x="-168442" y="688307"/>
            <a:chExt cx="11950711" cy="5808371"/>
          </a:xfrm>
        </p:grpSpPr>
        <p:grpSp>
          <p:nvGrpSpPr>
            <p:cNvPr id="24" name="Grupo 23"/>
            <p:cNvGrpSpPr/>
            <p:nvPr/>
          </p:nvGrpSpPr>
          <p:grpSpPr>
            <a:xfrm>
              <a:off x="-168442" y="688307"/>
              <a:ext cx="11950711" cy="5808371"/>
              <a:chOff x="-168442" y="1094707"/>
              <a:chExt cx="11950711" cy="5808371"/>
            </a:xfrm>
          </p:grpSpPr>
          <p:graphicFrame>
            <p:nvGraphicFramePr>
              <p:cNvPr id="25" name="Gráfico 2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43059177"/>
                  </p:ext>
                </p:extLst>
              </p:nvPr>
            </p:nvGraphicFramePr>
            <p:xfrm>
              <a:off x="540913" y="1094707"/>
              <a:ext cx="11241356" cy="580837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6" name="CaixaDeTexto 25"/>
              <p:cNvSpPr txBox="1"/>
              <p:nvPr/>
            </p:nvSpPr>
            <p:spPr>
              <a:xfrm rot="16200000">
                <a:off x="-1171952" y="4308952"/>
                <a:ext cx="2793842" cy="786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BILHÕES</a:t>
                </a:r>
                <a:endParaRPr lang="pt-B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5504036" y="1643284"/>
              <a:ext cx="4090387" cy="1114805"/>
              <a:chOff x="5504036" y="2049684"/>
              <a:chExt cx="4090387" cy="1114805"/>
            </a:xfrm>
          </p:grpSpPr>
          <p:pic>
            <p:nvPicPr>
              <p:cNvPr id="28" name="Picture 2" descr="http://static.squarespace.com/static/51e2eeb1e4b0c81d3a15d2f6/51e72a6fe4b07c5395de3e5e/51e72a76e4b07c5395de410a/1320068602000/256px-Erioll_world_2.svg_.png?format=origina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036" y="2049684"/>
                <a:ext cx="927303" cy="806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http://go.inevolve.com/SiteAssets/our-work/group_people_icon_400_clr_12316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6288" y="2400139"/>
                <a:ext cx="764350" cy="764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CaixaDeTexto 29"/>
              <p:cNvSpPr txBox="1"/>
              <p:nvPr/>
            </p:nvSpPr>
            <p:spPr>
              <a:xfrm>
                <a:off x="6702898" y="2065697"/>
                <a:ext cx="2891525" cy="94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POPULAÇÃO</a:t>
                </a:r>
              </a:p>
              <a:p>
                <a:r>
                  <a:rPr lang="pt-BR" sz="2400" b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MUNDIAL</a:t>
                </a:r>
                <a:endParaRPr lang="pt-BR" sz="2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</p:grpSp>
        <p:grpSp>
          <p:nvGrpSpPr>
            <p:cNvPr id="31" name="Grupo 30"/>
            <p:cNvGrpSpPr/>
            <p:nvPr/>
          </p:nvGrpSpPr>
          <p:grpSpPr>
            <a:xfrm>
              <a:off x="5423006" y="709455"/>
              <a:ext cx="4509357" cy="944557"/>
              <a:chOff x="5423006" y="1115855"/>
              <a:chExt cx="4509357" cy="944557"/>
            </a:xfrm>
          </p:grpSpPr>
          <p:sp>
            <p:nvSpPr>
              <p:cNvPr id="32" name="CaixaDeTexto 31"/>
              <p:cNvSpPr txBox="1"/>
              <p:nvPr/>
            </p:nvSpPr>
            <p:spPr>
              <a:xfrm>
                <a:off x="6198945" y="1115855"/>
                <a:ext cx="3733418" cy="94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DISPOSITIVOS</a:t>
                </a:r>
              </a:p>
              <a:p>
                <a:pPr algn="ctr"/>
                <a:r>
                  <a:rPr lang="pt-BR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CONECTADOS</a:t>
                </a:r>
                <a:endParaRPr lang="pt-B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pic>
            <p:nvPicPr>
              <p:cNvPr id="33" name="Picture 6" descr="http://www.air-watch.com/global-assets/images/mdm_icon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3006" y="1176613"/>
                <a:ext cx="1403398" cy="783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upo 33"/>
            <p:cNvGrpSpPr/>
            <p:nvPr/>
          </p:nvGrpSpPr>
          <p:grpSpPr>
            <a:xfrm>
              <a:off x="1018699" y="1385446"/>
              <a:ext cx="4139865" cy="3733312"/>
              <a:chOff x="1018699" y="1791846"/>
              <a:chExt cx="4139865" cy="3733312"/>
            </a:xfrm>
          </p:grpSpPr>
          <p:sp>
            <p:nvSpPr>
              <p:cNvPr id="35" name="Elipse 34"/>
              <p:cNvSpPr/>
              <p:nvPr/>
            </p:nvSpPr>
            <p:spPr>
              <a:xfrm>
                <a:off x="3882260" y="4894674"/>
                <a:ext cx="575327" cy="630484"/>
              </a:xfrm>
              <a:prstGeom prst="ellipse">
                <a:avLst/>
              </a:prstGeom>
              <a:noFill/>
              <a:ln w="117475">
                <a:solidFill>
                  <a:srgbClr val="7030A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Myriad Pro" panose="020B0503030403020204" pitchFamily="34" charset="0"/>
                </a:endParaRPr>
              </a:p>
            </p:txBody>
          </p:sp>
          <p:sp>
            <p:nvSpPr>
              <p:cNvPr id="36" name="CaixaDeTexto 35"/>
              <p:cNvSpPr txBox="1"/>
              <p:nvPr/>
            </p:nvSpPr>
            <p:spPr>
              <a:xfrm>
                <a:off x="1018699" y="1791846"/>
                <a:ext cx="4139865" cy="1285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700"/>
                  </a:lnSpc>
                </a:pPr>
                <a:r>
                  <a:rPr lang="pt-BR" sz="80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MAIS </a:t>
                </a:r>
                <a:r>
                  <a:rPr lang="pt-BR" sz="28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DISPOSITIVOS </a:t>
                </a:r>
                <a:r>
                  <a:rPr lang="pt-BR" sz="2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CONECTADOS QUE</a:t>
                </a:r>
                <a:endParaRPr lang="pt-BR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1373236" y="3036029"/>
                <a:ext cx="3396221" cy="49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700"/>
                  </a:lnSpc>
                </a:pPr>
                <a:r>
                  <a:rPr lang="pt-BR" sz="4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PESSOAS</a:t>
                </a:r>
                <a:endParaRPr lang="pt-BR" sz="4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cxnSp>
            <p:nvCxnSpPr>
              <p:cNvPr id="38" name="Conector reto 37"/>
              <p:cNvCxnSpPr/>
              <p:nvPr/>
            </p:nvCxnSpPr>
            <p:spPr>
              <a:xfrm>
                <a:off x="3447737" y="3562418"/>
                <a:ext cx="646474" cy="598905"/>
              </a:xfrm>
              <a:prstGeom prst="line">
                <a:avLst/>
              </a:prstGeom>
              <a:ln w="889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>
              <a:xfrm>
                <a:off x="4079221" y="4122295"/>
                <a:ext cx="1" cy="842986"/>
              </a:xfrm>
              <a:prstGeom prst="line">
                <a:avLst/>
              </a:prstGeom>
              <a:ln w="889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hospitalespiritadepelotas.org.br/portal/images/icones/bed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48" y="4741030"/>
            <a:ext cx="1253944" cy="12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982644" y="139663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IOE: Internet de Todas as Coisas</a:t>
            </a:r>
            <a:endParaRPr lang="pt-BR" sz="3000" dirty="0"/>
          </a:p>
        </p:txBody>
      </p:sp>
      <p:pic>
        <p:nvPicPr>
          <p:cNvPr id="5" name="Picture 2" descr="http://www2.cpttm.org.mo/cyberlab/rfid/tagInLab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05" y="947844"/>
            <a:ext cx="2592433" cy="1950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optelvision.com/sites/default/files/Serialization.RFID-T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05" y="3087265"/>
            <a:ext cx="2592433" cy="25878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indusoft.com.pl/images/icons/ID_Bad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36" y="3425248"/>
            <a:ext cx="12160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iconbug.com/data/75/256/59dd83353b8e6ade996ff4cdd8f99ad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42" y="3264874"/>
            <a:ext cx="1476156" cy="14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avjobs.com/images/v_png_v5/v_collection_png/256x256/shadow/wheelchai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38" y="3452090"/>
            <a:ext cx="1162340" cy="116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icons.iconarchive.com/icons/aha-soft/medical/256/Drug-basket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12" y="3452090"/>
            <a:ext cx="1176132" cy="11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://www2.psd100.com/ppp/2013/11/0601/Medical-scanning-equipment-icon-11060416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6" y="4840787"/>
            <a:ext cx="1321759" cy="13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ttp://icons.iconarchive.com/icons/icons-land/medical/256/Equipment-Microscope-ico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69" y="3452090"/>
            <a:ext cx="1178813" cy="11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http://www.medicaltourismcongress.com/wp-content/uploads/2013/07/wifi-icon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37" y="1373631"/>
            <a:ext cx="2111155" cy="189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http://www.healthunbound.org/sites/default/files/blog/healthcare-ico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87" y="5025602"/>
            <a:ext cx="1316983" cy="9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icons.iconarchive.com/icons/jamespeng/medical/128/medical-device-ico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81" y="4840787"/>
            <a:ext cx="1170807" cy="11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http://www.omnicell.com/%7E/media/Images/Product%20Images/Med%20Dispensing/G4%20OmniTT%20Automated%20Medication%20Dispensing%20Cabinets%20Consol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15" y="5010803"/>
            <a:ext cx="1293059" cy="9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" y="1097872"/>
            <a:ext cx="3725288" cy="23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0" y="139663"/>
            <a:ext cx="9144000" cy="618821"/>
          </a:xfrm>
        </p:spPr>
        <p:txBody>
          <a:bodyPr/>
          <a:lstStyle/>
          <a:p>
            <a:pPr algn="ctr"/>
            <a:r>
              <a:rPr lang="pt-BR" sz="3000" dirty="0" smtClean="0"/>
              <a:t>Busca por Soluções e Processos Simples: </a:t>
            </a:r>
            <a:r>
              <a:rPr lang="pt-BR" sz="3000" dirty="0" err="1" smtClean="0"/>
              <a:t>Quick</a:t>
            </a:r>
            <a:r>
              <a:rPr lang="pt-BR" sz="3000" dirty="0" smtClean="0"/>
              <a:t> </a:t>
            </a:r>
            <a:r>
              <a:rPr lang="pt-BR" sz="3000" dirty="0" err="1" smtClean="0"/>
              <a:t>Wins</a:t>
            </a:r>
            <a:endParaRPr lang="pt-BR" sz="3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34" y="1927274"/>
            <a:ext cx="8481268" cy="3713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5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tângulo de cantos arredondados 63"/>
          <p:cNvSpPr/>
          <p:nvPr/>
        </p:nvSpPr>
        <p:spPr>
          <a:xfrm>
            <a:off x="7819743" y="955064"/>
            <a:ext cx="924640" cy="1942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de cantos arredondados 61"/>
          <p:cNvSpPr/>
          <p:nvPr/>
        </p:nvSpPr>
        <p:spPr>
          <a:xfrm>
            <a:off x="6115438" y="954299"/>
            <a:ext cx="1623701" cy="19422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809187" y="110979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Visão de Futuro</a:t>
            </a:r>
            <a:endParaRPr lang="pt-BR" sz="3000" dirty="0"/>
          </a:p>
        </p:txBody>
      </p:sp>
      <p:pic>
        <p:nvPicPr>
          <p:cNvPr id="6" name="Picture 19" descr="http://t0.gstatic.com/images?q=tbn:ANd9GcSKhe7Jtcdx0p4A4_Dohh11UlPHHLCeZ_jQsryp_7m8UNGkL003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53" y="1630586"/>
            <a:ext cx="1365233" cy="85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1" descr="http://t2.gstatic.com/images?q=tbn:ANd9GcQECyaarkZPVIq-lmuVHMGZBrsK65kwKcHuHBBOjISeoT-Qi93Ji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94" y="1007656"/>
            <a:ext cx="755583" cy="7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obile.dundas.com/img/dundas-dashboard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38" y="1779139"/>
            <a:ext cx="719574" cy="7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http://10.0.5.13/DT_GOM/Portal/Portal_arquivos/image0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12" y="1046315"/>
            <a:ext cx="571171" cy="6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http://www.awa-arcondicionado.com.br/imagens/icones/mapa_brasil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546"/>
            <a:ext cx="5832648" cy="59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tlrservices.com.au/images/Icon/Activity-Monitor-icon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80" y="1058546"/>
            <a:ext cx="789248" cy="7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www.gettyicons.com/free-icons/108/occupations/png/256/technicalsupportrepresentative_female_light_25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49" y="1393765"/>
            <a:ext cx="792083" cy="7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www.gettyicons.com/free-icons/108/occupations/png/256/technicalsupportrepresentative_male_light_25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01" y="1853893"/>
            <a:ext cx="714220" cy="71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files.softicons.com/download/transport-icons/standard-road-icons-by-aha-soft/png/256x256/Worker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4" y="3068650"/>
            <a:ext cx="1086796" cy="10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emergentitsolutions.net.au/wp-content/uploads/2909-i-love-yaris-car-icon-png-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8818" y="3557535"/>
            <a:ext cx="1416942" cy="13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ww.ebserh.mec.gov.br/templates/ebserh/images/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350">
            <a:off x="7115134" y="4240589"/>
            <a:ext cx="443348" cy="1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6574282" y="2465334"/>
            <a:ext cx="900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NOC</a:t>
            </a:r>
            <a:endParaRPr lang="pt-BR" sz="24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811848" y="3361720"/>
            <a:ext cx="108834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 smtClean="0"/>
              <a:t>OPERAÇÕES </a:t>
            </a:r>
            <a:r>
              <a:rPr lang="pt-BR" sz="1200" b="1" dirty="0" smtClean="0"/>
              <a:t>LOCAIS</a:t>
            </a:r>
            <a:endParaRPr lang="pt-BR" sz="1050" b="1" dirty="0"/>
          </a:p>
        </p:txBody>
      </p:sp>
      <p:pic>
        <p:nvPicPr>
          <p:cNvPr id="19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968" y="2873931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49" y="3142795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ector reto 20"/>
          <p:cNvCxnSpPr>
            <a:stCxn id="49" idx="1"/>
            <a:endCxn id="40" idx="0"/>
          </p:cNvCxnSpPr>
          <p:nvPr/>
        </p:nvCxnSpPr>
        <p:spPr>
          <a:xfrm flipH="1" flipV="1">
            <a:off x="3537218" y="1812789"/>
            <a:ext cx="2574318" cy="113041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>
            <a:stCxn id="49" idx="1"/>
            <a:endCxn id="46" idx="0"/>
          </p:cNvCxnSpPr>
          <p:nvPr/>
        </p:nvCxnSpPr>
        <p:spPr>
          <a:xfrm flipH="1">
            <a:off x="4464288" y="1925830"/>
            <a:ext cx="1647248" cy="199513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>
            <a:stCxn id="49" idx="1"/>
          </p:cNvCxnSpPr>
          <p:nvPr/>
        </p:nvCxnSpPr>
        <p:spPr>
          <a:xfrm flipH="1">
            <a:off x="1336746" y="1925830"/>
            <a:ext cx="4774790" cy="780911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>
            <a:stCxn id="49" idx="1"/>
            <a:endCxn id="42" idx="0"/>
          </p:cNvCxnSpPr>
          <p:nvPr/>
        </p:nvCxnSpPr>
        <p:spPr>
          <a:xfrm flipH="1">
            <a:off x="5521419" y="1925830"/>
            <a:ext cx="590117" cy="435973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>
            <a:stCxn id="49" idx="1"/>
            <a:endCxn id="48" idx="0"/>
          </p:cNvCxnSpPr>
          <p:nvPr/>
        </p:nvCxnSpPr>
        <p:spPr>
          <a:xfrm flipH="1">
            <a:off x="5184369" y="1925830"/>
            <a:ext cx="927167" cy="1381966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>
            <a:stCxn id="49" idx="1"/>
            <a:endCxn id="32" idx="0"/>
          </p:cNvCxnSpPr>
          <p:nvPr/>
        </p:nvCxnSpPr>
        <p:spPr>
          <a:xfrm flipH="1">
            <a:off x="3968744" y="1925830"/>
            <a:ext cx="2142792" cy="1706392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>
            <a:stCxn id="49" idx="1"/>
            <a:endCxn id="20" idx="0"/>
          </p:cNvCxnSpPr>
          <p:nvPr/>
        </p:nvCxnSpPr>
        <p:spPr>
          <a:xfrm flipH="1">
            <a:off x="2740986" y="1925830"/>
            <a:ext cx="3370550" cy="1216965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>
            <a:stCxn id="49" idx="1"/>
          </p:cNvCxnSpPr>
          <p:nvPr/>
        </p:nvCxnSpPr>
        <p:spPr>
          <a:xfrm flipH="1">
            <a:off x="4860520" y="1925830"/>
            <a:ext cx="1251016" cy="2219025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>
            <a:stCxn id="49" idx="1"/>
            <a:endCxn id="36" idx="0"/>
          </p:cNvCxnSpPr>
          <p:nvPr/>
        </p:nvCxnSpPr>
        <p:spPr>
          <a:xfrm flipH="1">
            <a:off x="4549359" y="1925830"/>
            <a:ext cx="1562177" cy="2784390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>
            <a:stCxn id="49" idx="1"/>
          </p:cNvCxnSpPr>
          <p:nvPr/>
        </p:nvCxnSpPr>
        <p:spPr>
          <a:xfrm flipH="1">
            <a:off x="3371756" y="1925830"/>
            <a:ext cx="2739780" cy="3840102"/>
          </a:xfrm>
          <a:prstGeom prst="line">
            <a:avLst/>
          </a:prstGeom>
          <a:ln w="349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726" y="336335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07" y="3632222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51" y="396492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32" y="4233784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41" y="4441356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22" y="4710220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37" y="549706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718" y="5765932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00" y="1543925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81" y="1812789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01" y="2092939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82" y="2361803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6" y="2507999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67" y="2776863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70" y="1856479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51" y="2125343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files.softicons.com/download/application-icons/vista-stock-icons-by-lokas-software/png/256/office-build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51" y="303893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http://icons.iconarchive.com/icons/antrepo/container/256/yellow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2" y="3307796"/>
            <a:ext cx="648073" cy="6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tângulo de cantos arredondados 48"/>
          <p:cNvSpPr/>
          <p:nvPr/>
        </p:nvSpPr>
        <p:spPr>
          <a:xfrm>
            <a:off x="6111536" y="955064"/>
            <a:ext cx="1627603" cy="1941532"/>
          </a:xfrm>
          <a:prstGeom prst="roundRect">
            <a:avLst/>
          </a:prstGeom>
          <a:noFill/>
          <a:ln w="349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0" name="Retângulo de cantos arredondados 49"/>
          <p:cNvSpPr/>
          <p:nvPr/>
        </p:nvSpPr>
        <p:spPr>
          <a:xfrm>
            <a:off x="6115438" y="2994159"/>
            <a:ext cx="1623702" cy="1703443"/>
          </a:xfrm>
          <a:prstGeom prst="roundRect">
            <a:avLst/>
          </a:prstGeom>
          <a:noFill/>
          <a:ln w="349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1" name="Picture 23" descr="http://t3.gstatic.com/images?q=tbn:ANd9GcT5Ux-YyEtL9fNAYguWld18D4jPFiS2__BfwloYp0VpHm9looyW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23" y="1736594"/>
            <a:ext cx="898507" cy="89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tângulo de cantos arredondados 51"/>
          <p:cNvSpPr/>
          <p:nvPr/>
        </p:nvSpPr>
        <p:spPr>
          <a:xfrm>
            <a:off x="7819743" y="955064"/>
            <a:ext cx="916487" cy="1941532"/>
          </a:xfrm>
          <a:prstGeom prst="roundRect">
            <a:avLst/>
          </a:prstGeom>
          <a:noFill/>
          <a:ln w="349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7825231" y="2515382"/>
            <a:ext cx="900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/>
              <a:t>Suporte Especializado</a:t>
            </a:r>
            <a:endParaRPr lang="pt-BR" sz="1000" b="1" dirty="0"/>
          </a:p>
        </p:txBody>
      </p:sp>
      <p:pic>
        <p:nvPicPr>
          <p:cNvPr id="54" name="Picture 15" descr="http://icons.iconarchive.com/icons/icons-land/vista-hardware-devices/256/Home-Server-icon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69" y="3061505"/>
            <a:ext cx="484439" cy="4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5" descr="http://icons.iconarchive.com/icons/icons-land/vista-hardware-devices/256/Home-Server-icon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40" y="3240682"/>
            <a:ext cx="649689" cy="6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tângulo de cantos arredondados 55"/>
          <p:cNvSpPr/>
          <p:nvPr/>
        </p:nvSpPr>
        <p:spPr>
          <a:xfrm>
            <a:off x="7819743" y="3005136"/>
            <a:ext cx="916487" cy="1705083"/>
          </a:xfrm>
          <a:prstGeom prst="roundRect">
            <a:avLst/>
          </a:prstGeom>
          <a:noFill/>
          <a:ln w="349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7835507" y="4008820"/>
            <a:ext cx="9007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/>
              <a:t>Sistemas de Suporte a Operação</a:t>
            </a:r>
            <a:endParaRPr lang="pt-BR" sz="1100" b="1" dirty="0"/>
          </a:p>
        </p:txBody>
      </p:sp>
      <p:cxnSp>
        <p:nvCxnSpPr>
          <p:cNvPr id="58" name="Conector reto 57"/>
          <p:cNvCxnSpPr/>
          <p:nvPr/>
        </p:nvCxnSpPr>
        <p:spPr>
          <a:xfrm flipH="1" flipV="1">
            <a:off x="3432080" y="6394955"/>
            <a:ext cx="2041321" cy="15113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H="1">
            <a:off x="3654179" y="5242708"/>
            <a:ext cx="1854226" cy="53140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m 6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096877"/>
            <a:ext cx="3764369" cy="1696463"/>
          </a:xfrm>
          <a:prstGeom prst="rect">
            <a:avLst/>
          </a:prstGeom>
        </p:spPr>
      </p:pic>
      <p:pic>
        <p:nvPicPr>
          <p:cNvPr id="65" name="Picture 6" descr="http://www.celum.com/images/icons/image-icon_proces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7" y="4188791"/>
            <a:ext cx="2033604" cy="192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6" y="4937060"/>
            <a:ext cx="1474393" cy="14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1117906" y="139663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REDE EBSERH</a:t>
            </a:r>
            <a:endParaRPr lang="pt-BR" sz="3000" dirty="0"/>
          </a:p>
        </p:txBody>
      </p:sp>
      <p:pic>
        <p:nvPicPr>
          <p:cNvPr id="4" name="Picture 2" descr="D:\Downloads\Mesa Reunião_clipped_rev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3" y="3353416"/>
            <a:ext cx="3349840" cy="334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1" y="1856935"/>
            <a:ext cx="2719985" cy="27199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6" y="1744394"/>
            <a:ext cx="4964679" cy="27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ço Reservado para Texto 43"/>
          <p:cNvSpPr>
            <a:spLocks noGrp="1"/>
          </p:cNvSpPr>
          <p:nvPr>
            <p:ph type="body" sz="quarter" idx="20"/>
          </p:nvPr>
        </p:nvSpPr>
        <p:spPr>
          <a:xfrm>
            <a:off x="458154" y="3683962"/>
            <a:ext cx="8228649" cy="490651"/>
          </a:xfrm>
        </p:spPr>
        <p:txBody>
          <a:bodyPr/>
          <a:lstStyle/>
          <a:p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Eng°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Jônatas Mattes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Espaço Reservado para Texto 44"/>
          <p:cNvSpPr>
            <a:spLocks noGrp="1"/>
          </p:cNvSpPr>
          <p:nvPr>
            <p:ph type="body" sz="quarter" idx="21"/>
          </p:nvPr>
        </p:nvSpPr>
        <p:spPr>
          <a:xfrm>
            <a:off x="2566732" y="4250984"/>
            <a:ext cx="4011491" cy="452280"/>
          </a:xfrm>
        </p:spPr>
        <p:txBody>
          <a:bodyPr/>
          <a:lstStyle/>
          <a:p>
            <a:r>
              <a:rPr lang="pt-BR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+55 61 9115 9562</a:t>
            </a:r>
            <a:endParaRPr lang="pt-BR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clipartbest.com/cliparts/bcy/5az/bcy5azoc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80" y="4250984"/>
            <a:ext cx="537831" cy="5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reen-stone.in/images/email%20marketing%20meerut%20saharanpur%20muzaffarng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902" y="4811424"/>
            <a:ext cx="551479" cy="4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Texto 44"/>
          <p:cNvSpPr txBox="1">
            <a:spLocks/>
          </p:cNvSpPr>
          <p:nvPr/>
        </p:nvSpPr>
        <p:spPr>
          <a:xfrm>
            <a:off x="2703211" y="4689988"/>
            <a:ext cx="5703811" cy="452280"/>
          </a:xfrm>
          <a:prstGeom prst="rect">
            <a:avLst/>
          </a:prstGeom>
        </p:spPr>
        <p:txBody>
          <a:bodyPr lIns="80165" tIns="40083" rIns="80165" bIns="40083"/>
          <a:lstStyle>
            <a:lvl1pPr marL="327285" indent="-327285" algn="ctr" defTabSz="436381" rtl="0" eaLnBrk="1" latinLnBrk="0" hangingPunct="1">
              <a:spcBef>
                <a:spcPct val="20000"/>
              </a:spcBef>
              <a:buFont typeface="Arial"/>
              <a:buNone/>
              <a:defRPr sz="2300" b="0" i="0" kern="1200" baseline="0">
                <a:solidFill>
                  <a:srgbClr val="5A5A59"/>
                </a:solidFill>
                <a:latin typeface="Myriad Pro" pitchFamily="34" charset="0"/>
                <a:ea typeface="+mn-ea"/>
                <a:cs typeface="+mn-cs"/>
              </a:defRPr>
            </a:lvl1pPr>
            <a:lvl2pPr marL="709119" indent="-272738" algn="l" defTabSz="436381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951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32" indent="-218190" algn="l" defTabSz="436381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3712" indent="-218190" algn="l" defTabSz="436381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93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6474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2854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9235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pt-BR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onatas.mattes@ebserh.gov.br</a:t>
            </a:r>
            <a:endParaRPr lang="pt-BR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earth, internet, network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11" y="5222774"/>
            <a:ext cx="457737" cy="4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ço Reservado para Texto 44"/>
          <p:cNvSpPr txBox="1">
            <a:spLocks/>
          </p:cNvSpPr>
          <p:nvPr/>
        </p:nvSpPr>
        <p:spPr>
          <a:xfrm>
            <a:off x="3235476" y="5162995"/>
            <a:ext cx="5703811" cy="452280"/>
          </a:xfrm>
          <a:prstGeom prst="rect">
            <a:avLst/>
          </a:prstGeom>
        </p:spPr>
        <p:txBody>
          <a:bodyPr lIns="80165" tIns="40083" rIns="80165" bIns="40083"/>
          <a:lstStyle>
            <a:lvl1pPr marL="327285" indent="-327285" algn="ctr" defTabSz="436381" rtl="0" eaLnBrk="1" latinLnBrk="0" hangingPunct="1">
              <a:spcBef>
                <a:spcPct val="20000"/>
              </a:spcBef>
              <a:buFont typeface="Arial"/>
              <a:buNone/>
              <a:defRPr sz="2300" b="0" i="0" kern="1200" baseline="0">
                <a:solidFill>
                  <a:srgbClr val="5A5A59"/>
                </a:solidFill>
                <a:latin typeface="Myriad Pro" pitchFamily="34" charset="0"/>
                <a:ea typeface="+mn-ea"/>
                <a:cs typeface="+mn-cs"/>
              </a:defRPr>
            </a:lvl1pPr>
            <a:lvl2pPr marL="709119" indent="-272738" algn="l" defTabSz="436381" rtl="0" eaLnBrk="1" latinLnBrk="0" hangingPunct="1">
              <a:spcBef>
                <a:spcPct val="20000"/>
              </a:spcBef>
              <a:buFont typeface="Arial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951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32" indent="-218190" algn="l" defTabSz="436381" rtl="0" eaLnBrk="1" latinLnBrk="0" hangingPunct="1">
              <a:spcBef>
                <a:spcPct val="20000"/>
              </a:spcBef>
              <a:buFont typeface="Arial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3712" indent="-218190" algn="l" defTabSz="436381" rtl="0" eaLnBrk="1" latinLnBrk="0" hangingPunct="1">
              <a:spcBef>
                <a:spcPct val="20000"/>
              </a:spcBef>
              <a:buFont typeface="Arial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93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6474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72854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9235" indent="-218190" algn="l" defTabSz="436381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www.ebserh.gov.br</a:t>
            </a:r>
            <a:endParaRPr lang="pt-BR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47" y="2697858"/>
            <a:ext cx="3156914" cy="7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916622" y="148648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Rede EBSERH – Status Adesões</a:t>
            </a:r>
            <a:endParaRPr lang="pt-BR" sz="3000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967985"/>
              </p:ext>
            </p:extLst>
          </p:nvPr>
        </p:nvGraphicFramePr>
        <p:xfrm>
          <a:off x="127123" y="341194"/>
          <a:ext cx="8829832" cy="5472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Conector reto 4"/>
          <p:cNvCxnSpPr/>
          <p:nvPr/>
        </p:nvCxnSpPr>
        <p:spPr>
          <a:xfrm>
            <a:off x="7892598" y="1353343"/>
            <a:ext cx="648000" cy="0"/>
          </a:xfrm>
          <a:prstGeom prst="line">
            <a:avLst/>
          </a:prstGeom>
          <a:ln w="635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7869862" y="2998487"/>
            <a:ext cx="864000" cy="0"/>
          </a:xfrm>
          <a:prstGeom prst="line">
            <a:avLst/>
          </a:prstGeom>
          <a:ln w="635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8454943" y="882358"/>
            <a:ext cx="0" cy="468000"/>
          </a:xfrm>
          <a:prstGeom prst="straightConnector1">
            <a:avLst/>
          </a:prstGeom>
          <a:ln w="41275">
            <a:solidFill>
              <a:schemeClr val="accent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8815750" y="887452"/>
            <a:ext cx="0" cy="2160000"/>
          </a:xfrm>
          <a:prstGeom prst="straightConnector1">
            <a:avLst/>
          </a:prstGeom>
          <a:ln w="41275">
            <a:solidFill>
              <a:srgbClr val="00B05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595914" y="863356"/>
            <a:ext cx="8316000" cy="0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3137077" y="863356"/>
            <a:ext cx="240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= 47 </a:t>
            </a:r>
            <a:r>
              <a:rPr lang="pt-B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</a:t>
            </a:r>
            <a:r>
              <a:rPr lang="pt-B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pt-B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891567" y="1348363"/>
            <a:ext cx="125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Faltam 3 Adesões</a:t>
            </a:r>
            <a:endParaRPr lang="pt-BR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251905" y="3041175"/>
            <a:ext cx="177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Faltam 23 Contratos</a:t>
            </a:r>
            <a:endParaRPr lang="pt-B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979036" y="5822025"/>
            <a:ext cx="339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HCPA não consta no total, pois já é empresa pública.</a:t>
            </a:r>
            <a:endParaRPr lang="pt-B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7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1011014" y="107863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Histórico EBSERH</a:t>
            </a:r>
            <a:endParaRPr lang="pt-BR" sz="3000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1323514" y="3159291"/>
            <a:ext cx="243497" cy="8247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de cantos arredondados 4"/>
          <p:cNvSpPr/>
          <p:nvPr/>
        </p:nvSpPr>
        <p:spPr>
          <a:xfrm>
            <a:off x="1597200" y="3157704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1869293" y="3157703"/>
            <a:ext cx="243497" cy="8247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de cantos arredondados 6"/>
          <p:cNvSpPr/>
          <p:nvPr/>
        </p:nvSpPr>
        <p:spPr>
          <a:xfrm>
            <a:off x="2142979" y="3156116"/>
            <a:ext cx="243497" cy="8247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de cantos arredondados 7"/>
          <p:cNvSpPr/>
          <p:nvPr/>
        </p:nvSpPr>
        <p:spPr>
          <a:xfrm>
            <a:off x="2422214" y="3159291"/>
            <a:ext cx="243497" cy="8247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de cantos arredondados 8"/>
          <p:cNvSpPr/>
          <p:nvPr/>
        </p:nvSpPr>
        <p:spPr>
          <a:xfrm>
            <a:off x="2695900" y="3157704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2967993" y="3157703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241679" y="3156116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3513324" y="3159291"/>
            <a:ext cx="243497" cy="8247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787010" y="3157704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059103" y="3157703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332789" y="3156116"/>
            <a:ext cx="243497" cy="8247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4612024" y="3159291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4885710" y="3157704"/>
            <a:ext cx="243497" cy="8247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5157803" y="3157703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5431489" y="3156116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712789" y="3159449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5986475" y="3157862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de cantos arredondados 21"/>
          <p:cNvSpPr/>
          <p:nvPr/>
        </p:nvSpPr>
        <p:spPr>
          <a:xfrm>
            <a:off x="6258120" y="3161037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de cantos arredondados 22"/>
          <p:cNvSpPr/>
          <p:nvPr/>
        </p:nvSpPr>
        <p:spPr>
          <a:xfrm>
            <a:off x="6531806" y="3159450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6803899" y="3159449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de cantos arredondados 24"/>
          <p:cNvSpPr/>
          <p:nvPr/>
        </p:nvSpPr>
        <p:spPr>
          <a:xfrm>
            <a:off x="7077585" y="3157862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de cantos arredondados 25"/>
          <p:cNvSpPr/>
          <p:nvPr/>
        </p:nvSpPr>
        <p:spPr>
          <a:xfrm>
            <a:off x="7356820" y="3161037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de cantos arredondados 26"/>
          <p:cNvSpPr/>
          <p:nvPr/>
        </p:nvSpPr>
        <p:spPr>
          <a:xfrm>
            <a:off x="7630506" y="3159450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de cantos arredondados 27"/>
          <p:cNvSpPr/>
          <p:nvPr/>
        </p:nvSpPr>
        <p:spPr>
          <a:xfrm>
            <a:off x="7902599" y="3159449"/>
            <a:ext cx="243497" cy="8247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de cantos arredondados 28"/>
          <p:cNvSpPr/>
          <p:nvPr/>
        </p:nvSpPr>
        <p:spPr>
          <a:xfrm>
            <a:off x="8176285" y="3157862"/>
            <a:ext cx="243497" cy="82472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Texto explicativo retangular 29"/>
          <p:cNvSpPr/>
          <p:nvPr/>
        </p:nvSpPr>
        <p:spPr>
          <a:xfrm>
            <a:off x="393076" y="4410718"/>
            <a:ext cx="2104372" cy="1523218"/>
          </a:xfrm>
          <a:prstGeom prst="wedgeRectCallout">
            <a:avLst>
              <a:gd name="adj1" fmla="val -171"/>
              <a:gd name="adj2" fmla="val -7458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Dez/2011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Autorização de criação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(Lei n°15.550/2011)</a:t>
            </a:r>
          </a:p>
        </p:txBody>
      </p:sp>
      <p:sp>
        <p:nvSpPr>
          <p:cNvPr id="31" name="Texto explicativo retangular 30"/>
          <p:cNvSpPr/>
          <p:nvPr/>
        </p:nvSpPr>
        <p:spPr>
          <a:xfrm>
            <a:off x="439590" y="1789711"/>
            <a:ext cx="1673200" cy="1093818"/>
          </a:xfrm>
          <a:prstGeom prst="wedgeRectCallout">
            <a:avLst>
              <a:gd name="adj1" fmla="val 42569"/>
              <a:gd name="adj2" fmla="val 711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/2012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Nomeação do Presidente</a:t>
            </a:r>
          </a:p>
        </p:txBody>
      </p:sp>
      <p:sp>
        <p:nvSpPr>
          <p:cNvPr id="32" name="Texto explicativo retangular 31"/>
          <p:cNvSpPr/>
          <p:nvPr/>
        </p:nvSpPr>
        <p:spPr>
          <a:xfrm>
            <a:off x="2260153" y="1781043"/>
            <a:ext cx="1625876" cy="762933"/>
          </a:xfrm>
          <a:prstGeom prst="wedgeRectCallout">
            <a:avLst>
              <a:gd name="adj1" fmla="val -52220"/>
              <a:gd name="adj2" fmla="val 13078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Mar/2012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CNPJ</a:t>
            </a:r>
          </a:p>
        </p:txBody>
      </p:sp>
      <p:sp>
        <p:nvSpPr>
          <p:cNvPr id="33" name="Texto explicativo retangular 32"/>
          <p:cNvSpPr/>
          <p:nvPr/>
        </p:nvSpPr>
        <p:spPr>
          <a:xfrm>
            <a:off x="2643393" y="4410718"/>
            <a:ext cx="1910575" cy="1597875"/>
          </a:xfrm>
          <a:prstGeom prst="wedgeRectCallout">
            <a:avLst>
              <a:gd name="adj1" fmla="val -55404"/>
              <a:gd name="adj2" fmla="val -7311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/2012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Portaria  442/2012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EBSERH assume gestão do REHUF</a:t>
            </a:r>
          </a:p>
        </p:txBody>
      </p:sp>
      <p:sp>
        <p:nvSpPr>
          <p:cNvPr id="34" name="Texto explicativo retangular 33"/>
          <p:cNvSpPr/>
          <p:nvPr/>
        </p:nvSpPr>
        <p:spPr>
          <a:xfrm>
            <a:off x="3946708" y="1242784"/>
            <a:ext cx="1819858" cy="1472150"/>
          </a:xfrm>
          <a:prstGeom prst="wedgeRectCallout">
            <a:avLst>
              <a:gd name="adj1" fmla="val -67331"/>
              <a:gd name="adj2" fmla="val 790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/2012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Aprovação de plano de cargos e autorização de cargos Sede</a:t>
            </a:r>
          </a:p>
        </p:txBody>
      </p:sp>
      <p:sp>
        <p:nvSpPr>
          <p:cNvPr id="35" name="Texto explicativo retangular 34"/>
          <p:cNvSpPr/>
          <p:nvPr/>
        </p:nvSpPr>
        <p:spPr>
          <a:xfrm>
            <a:off x="4716751" y="4393600"/>
            <a:ext cx="1582825" cy="1597875"/>
          </a:xfrm>
          <a:prstGeom prst="wedgeRectCallout">
            <a:avLst>
              <a:gd name="adj1" fmla="val -33004"/>
              <a:gd name="adj2" fmla="val -7072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Jan/2013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Assinatura primeiros contratos com HUs</a:t>
            </a:r>
          </a:p>
        </p:txBody>
      </p:sp>
      <p:sp>
        <p:nvSpPr>
          <p:cNvPr id="36" name="Texto explicativo retangular 35"/>
          <p:cNvSpPr/>
          <p:nvPr/>
        </p:nvSpPr>
        <p:spPr>
          <a:xfrm>
            <a:off x="6908532" y="4393600"/>
            <a:ext cx="1582825" cy="1073912"/>
          </a:xfrm>
          <a:prstGeom prst="wedgeRectCallout">
            <a:avLst>
              <a:gd name="adj1" fmla="val 38201"/>
              <a:gd name="adj2" fmla="val -8713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Jan/2014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 adesões e 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contratos</a:t>
            </a:r>
          </a:p>
        </p:txBody>
      </p:sp>
      <p:grpSp>
        <p:nvGrpSpPr>
          <p:cNvPr id="37" name="Grupo 36"/>
          <p:cNvGrpSpPr>
            <a:grpSpLocks noChangeAspect="1"/>
          </p:cNvGrpSpPr>
          <p:nvPr/>
        </p:nvGrpSpPr>
        <p:grpSpPr>
          <a:xfrm>
            <a:off x="6810235" y="374704"/>
            <a:ext cx="2132876" cy="2132876"/>
            <a:chOff x="6476213" y="3933143"/>
            <a:chExt cx="2438400" cy="2438400"/>
          </a:xfrm>
        </p:grpSpPr>
        <p:pic>
          <p:nvPicPr>
            <p:cNvPr id="38" name="Picture 4" descr="http://files.softicons.com/download/application-icons/toolbar-icons-by-gentleface/png/256/cloc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213" y="3933143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38"/>
            <p:cNvSpPr txBox="1"/>
            <p:nvPr/>
          </p:nvSpPr>
          <p:spPr>
            <a:xfrm>
              <a:off x="6882853" y="5028323"/>
              <a:ext cx="16251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anos e</a:t>
              </a:r>
            </a:p>
            <a:p>
              <a:pPr algn="ctr"/>
              <a:r>
                <a:rPr lang="pt-BR" sz="2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meses</a:t>
              </a:r>
              <a:endPara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0" name="Texto explicativo retangular 39"/>
          <p:cNvSpPr/>
          <p:nvPr/>
        </p:nvSpPr>
        <p:spPr>
          <a:xfrm>
            <a:off x="5853968" y="2382503"/>
            <a:ext cx="1455708" cy="649055"/>
          </a:xfrm>
          <a:prstGeom prst="wedgeRectCallout">
            <a:avLst>
              <a:gd name="adj1" fmla="val -144831"/>
              <a:gd name="adj2" fmla="val 623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/2012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DGPTI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8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9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9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4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6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7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2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0" y="53369"/>
            <a:ext cx="9144000" cy="618821"/>
          </a:xfrm>
        </p:spPr>
        <p:txBody>
          <a:bodyPr/>
          <a:lstStyle/>
          <a:p>
            <a:pPr algn="ctr"/>
            <a:r>
              <a:rPr lang="pt-BR" dirty="0" smtClean="0"/>
              <a:t>Diretoria de Gestão de Processos e Tecnologia da Informação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77673" y="4726198"/>
            <a:ext cx="2887210" cy="81047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ts val="2800"/>
              </a:lnSpc>
              <a:buNone/>
            </a:pPr>
            <a:r>
              <a:rPr lang="pt-B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GESTÃO DE PROCESSOS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61" y="2554469"/>
            <a:ext cx="6160802" cy="4312562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723332" y="1996036"/>
            <a:ext cx="4085994" cy="8905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ts val="3100"/>
              </a:lnSpc>
              <a:buNone/>
            </a:pPr>
            <a:r>
              <a:rPr lang="pt-BR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INFRAESTRUTURA E </a:t>
            </a:r>
            <a:r>
              <a:rPr lang="pt-BR" sz="33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SEGURANÇA DE TI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157444" y="2401263"/>
            <a:ext cx="3834821" cy="98578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ts val="3400"/>
              </a:lnSpc>
              <a:buNone/>
            </a:pP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DESENVOLVIMENTO </a:t>
            </a:r>
            <a:r>
              <a:rPr lang="pt-BR" sz="4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DE SISTEMAS </a:t>
            </a:r>
          </a:p>
        </p:txBody>
      </p:sp>
      <p:pic>
        <p:nvPicPr>
          <p:cNvPr id="18" name="Picture 2" descr="https://cdn3.iconfinder.com/data/icons/iconshock_developer/databa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309" y="975712"/>
            <a:ext cx="1033971" cy="103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emule.com/wp-content/uploads/2013/09/large-SL2600-Multi-Servers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99" y="1023153"/>
            <a:ext cx="992010" cy="9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ttp://icons.iconarchive.com/icons/icons-land/vista-hardware-devices/256/Computer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31" y="784452"/>
            <a:ext cx="1194021" cy="11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celum.com/images/icons/image-icon_proces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77" y="3635948"/>
            <a:ext cx="1202881" cy="113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2" y="3635948"/>
            <a:ext cx="1092983" cy="1092983"/>
          </a:xfrm>
          <a:prstGeom prst="rect">
            <a:avLst/>
          </a:prstGeom>
        </p:spPr>
      </p:pic>
      <p:pic>
        <p:nvPicPr>
          <p:cNvPr id="1028" name="Picture 4" descr="拼图零片图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50" y="1106737"/>
            <a:ext cx="1356594" cy="135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althcare Software Development Mindfi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19" y="1161484"/>
            <a:ext cx="1796309" cy="12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1037997" y="153083"/>
            <a:ext cx="7480343" cy="618821"/>
          </a:xfrm>
        </p:spPr>
        <p:txBody>
          <a:bodyPr/>
          <a:lstStyle/>
          <a:p>
            <a:pPr algn="ctr"/>
            <a:r>
              <a:rPr lang="pt-BR" sz="3000" dirty="0" smtClean="0"/>
              <a:t>Etapa Atual – Recuperação e Estruturação</a:t>
            </a:r>
            <a:endParaRPr lang="pt-BR" sz="3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318743" y="2541907"/>
            <a:ext cx="5772600" cy="305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pt-BR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Recuperar</a:t>
            </a:r>
            <a:r>
              <a:rPr lang="pt-B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pt-B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15</a:t>
            </a:r>
            <a:r>
              <a:rPr lang="pt-B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pt-BR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anos </a:t>
            </a:r>
          </a:p>
          <a:p>
            <a:pPr algn="ctr">
              <a:lnSpc>
                <a:spcPts val="7700"/>
              </a:lnSpc>
            </a:pPr>
            <a:r>
              <a:rPr lang="pt-BR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em </a:t>
            </a:r>
            <a:r>
              <a:rPr lang="pt-BR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3</a:t>
            </a:r>
            <a:r>
              <a:rPr lang="pt-B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pt-BR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anos.</a:t>
            </a:r>
            <a:endParaRPr lang="pt-BR" sz="8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496736" y="695691"/>
            <a:ext cx="18427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900"/>
              </a:lnSpc>
            </a:pPr>
            <a:r>
              <a:rPr lang="pt-BR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15</a:t>
            </a:r>
            <a:r>
              <a:rPr lang="pt-B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23610" y="653910"/>
            <a:ext cx="2131535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900"/>
              </a:lnSpc>
            </a:pPr>
            <a:r>
              <a:rPr lang="pt-B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∙</a:t>
            </a:r>
            <a:r>
              <a:rPr lang="pt-B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EM∙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83689" y="680751"/>
            <a:ext cx="1842709" cy="176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900"/>
              </a:lnSpc>
            </a:pPr>
            <a:r>
              <a:rPr lang="pt-BR" sz="115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  <a:endParaRPr lang="pt-BR" sz="6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Picture 2" descr="https://cdn1.iconfinder.com/data/icons/ie_Bright/512/fast_forward_g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1" y="2505116"/>
            <a:ext cx="3222150" cy="322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0" y="918275"/>
            <a:ext cx="3644105" cy="2719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7" descr="D:\EBSERH\2013_07 - Julho\Visita HUCAM - Vitória\2013_07_04 - Visita EBSERH HU Vitória\Rezise\IMG_3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9" y="3934846"/>
            <a:ext cx="3991587" cy="2660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104" y="900773"/>
            <a:ext cx="4148043" cy="2618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5" descr="D:\EBSERH\2013_07 - Julho\Visita HUCAM - Vitória\2013_07_04 - Visita EBSERH HU Vitória\Rezise\IMG_32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99" y="3783149"/>
            <a:ext cx="4194247" cy="2795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286450" y="150138"/>
            <a:ext cx="8556596" cy="618821"/>
          </a:xfrm>
        </p:spPr>
        <p:txBody>
          <a:bodyPr/>
          <a:lstStyle/>
          <a:p>
            <a:pPr algn="ctr"/>
            <a:r>
              <a:rPr lang="pt-BR" sz="3000" dirty="0" smtClean="0"/>
              <a:t>Situação da TI em alguns hospitais universitários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952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D:\EBSERH\2013_07 - Julho\Visita HUCAM - Vitória\2013_07_04 - Visita EBSERH HU Vitória\Rezise\IMG_3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8" y="2286708"/>
            <a:ext cx="2732278" cy="4100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D:\EBSERH\2013_07 - Julho\Visita HUCAM - Vitória\2013_07_04 - Visita EBSERH HU Vitória\Rezise\IMG_31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30" y="1541124"/>
            <a:ext cx="2769777" cy="4156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D:\EBSERH\2013_07 - Julho\Visita HUCAM - Vitória\2013_07_04 - Visita EBSERH HU Vitória\Rezise\IMG_32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61" y="879940"/>
            <a:ext cx="2788527" cy="4184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286450" y="150138"/>
            <a:ext cx="8556596" cy="618821"/>
          </a:xfrm>
        </p:spPr>
        <p:txBody>
          <a:bodyPr/>
          <a:lstStyle/>
          <a:p>
            <a:pPr algn="ctr"/>
            <a:r>
              <a:rPr lang="pt-BR" sz="3000" dirty="0" smtClean="0"/>
              <a:t>Situação da TI em alguns hospitais universitários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39081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EBSERH\2013_07 - Julho\Visita HUCAM - Vitória\2013_07_04 - Visita EBSERH HU Vitória\Rezise\IMG_3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3" y="4061561"/>
            <a:ext cx="2442504" cy="1627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EBSERH\2013_07 - Julho\Visita HUCAM - Vitória\2013_07_04 - Visita EBSERH HU Vitória\Rezise\IMG_3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519" y="1156898"/>
            <a:ext cx="2432120" cy="1620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:\EBSERH\2013_07 - Julho\Visita HUCAM - Vitória\2013_07_04 - Visita EBSERH HU Vitória\Rezise\IMG_3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1" y="2455499"/>
            <a:ext cx="2410034" cy="1606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D:\EBSERH\2013_07 - Julho\Visita HUCAM - Vitória\2013_07_04 - Visita EBSERH HU Vitória\Rezise\IMG_32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93" y="1733674"/>
            <a:ext cx="3667369" cy="3673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3197659" y="2529026"/>
            <a:ext cx="1656272" cy="234638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Texto 1"/>
          <p:cNvSpPr>
            <a:spLocks noGrp="1"/>
          </p:cNvSpPr>
          <p:nvPr>
            <p:ph type="body" sz="quarter" idx="22"/>
          </p:nvPr>
        </p:nvSpPr>
        <p:spPr>
          <a:xfrm>
            <a:off x="286450" y="150138"/>
            <a:ext cx="8556596" cy="618821"/>
          </a:xfrm>
        </p:spPr>
        <p:txBody>
          <a:bodyPr/>
          <a:lstStyle/>
          <a:p>
            <a:pPr algn="ctr"/>
            <a:r>
              <a:rPr lang="pt-BR" sz="3000" dirty="0" smtClean="0"/>
              <a:t>Situação da TI em alguns hospitais universitários</a:t>
            </a:r>
            <a:endParaRPr lang="pt-BR" sz="30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" y="6107591"/>
            <a:ext cx="2047051" cy="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marL="0" indent="0" algn="l">
          <a:buNone/>
          <a:defRPr sz="1600" dirty="0" smtClean="0">
            <a:solidFill>
              <a:srgbClr val="2A2A28"/>
            </a:solidFill>
            <a:latin typeface="Myriad Pro"/>
            <a:cs typeface="Myriad Pro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774</Words>
  <Application>Microsoft Office PowerPoint</Application>
  <PresentationFormat>Apresentação na tela (4:3)</PresentationFormat>
  <Paragraphs>385</Paragraphs>
  <Slides>27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Agency FB</vt:lpstr>
      <vt:lpstr>Arial</vt:lpstr>
      <vt:lpstr>Calibri</vt:lpstr>
      <vt:lpstr>Impact</vt:lpstr>
      <vt:lpstr>Myriad Pro</vt:lpstr>
      <vt:lpstr>Verdana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K360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 consectetuer adipiscing elit.</dc:title>
  <dc:creator>Ronan Verling</dc:creator>
  <cp:lastModifiedBy>Jonatas Mattes</cp:lastModifiedBy>
  <cp:revision>82</cp:revision>
  <dcterms:created xsi:type="dcterms:W3CDTF">2013-08-06T19:40:36Z</dcterms:created>
  <dcterms:modified xsi:type="dcterms:W3CDTF">2014-09-02T11:21:33Z</dcterms:modified>
</cp:coreProperties>
</file>